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8" r:id="rId2"/>
    <p:sldId id="256" r:id="rId3"/>
    <p:sldId id="260" r:id="rId4"/>
    <p:sldId id="296" r:id="rId5"/>
    <p:sldId id="257" r:id="rId6"/>
    <p:sldId id="291" r:id="rId7"/>
    <p:sldId id="264" r:id="rId8"/>
    <p:sldId id="293" r:id="rId9"/>
    <p:sldId id="265" r:id="rId10"/>
    <p:sldId id="299" r:id="rId11"/>
    <p:sldId id="279" r:id="rId12"/>
    <p:sldId id="268" r:id="rId13"/>
    <p:sldId id="258" r:id="rId14"/>
    <p:sldId id="271" r:id="rId15"/>
    <p:sldId id="289" r:id="rId16"/>
    <p:sldId id="270" r:id="rId17"/>
    <p:sldId id="262"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en DuBois" initials="GD" lastIdx="2" clrIdx="0">
    <p:extLst>
      <p:ext uri="{19B8F6BF-5375-455C-9EA6-DF929625EA0E}">
        <p15:presenceInfo xmlns:p15="http://schemas.microsoft.com/office/powerpoint/2012/main" userId="4d0b94beff2033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5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5872"/>
  </p:normalViewPr>
  <p:slideViewPr>
    <p:cSldViewPr snapToGrid="0" snapToObjects="1">
      <p:cViewPr varScale="1">
        <p:scale>
          <a:sx n="80" d="100"/>
          <a:sy n="80" d="100"/>
        </p:scale>
        <p:origin x="216" y="1072"/>
      </p:cViewPr>
      <p:guideLst/>
    </p:cSldViewPr>
  </p:slideViewPr>
  <p:notesTextViewPr>
    <p:cViewPr>
      <p:scale>
        <a:sx n="1" d="1"/>
        <a:sy n="1" d="1"/>
      </p:scale>
      <p:origin x="0" y="0"/>
    </p:cViewPr>
  </p:notesTextViewPr>
  <p:notesViewPr>
    <p:cSldViewPr snapToGrid="0" snapToObjects="1">
      <p:cViewPr varScale="1">
        <p:scale>
          <a:sx n="99" d="100"/>
          <a:sy n="99" d="100"/>
        </p:scale>
        <p:origin x="204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407936298167593E-2"/>
          <c:y val="3.1676315776053017E-2"/>
          <c:w val="0.95159206370183236"/>
          <c:h val="0.79557695478754298"/>
        </c:manualLayout>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Chernobyl Accident</c:v>
                </c:pt>
                <c:pt idx="1">
                  <c:v>Fukushima Accident</c:v>
                </c:pt>
                <c:pt idx="2">
                  <c:v>Atmosperic nuclear weapons tests</c:v>
                </c:pt>
                <c:pt idx="3">
                  <c:v>SONGS 3</c:v>
                </c:pt>
              </c:strCache>
            </c:strRef>
          </c:cat>
          <c:val>
            <c:numRef>
              <c:f>Sheet1!$B$2:$B$5</c:f>
              <c:numCache>
                <c:formatCode>#,##0</c:formatCode>
                <c:ptCount val="4"/>
                <c:pt idx="0">
                  <c:v>1.89</c:v>
                </c:pt>
                <c:pt idx="1">
                  <c:v>0.55400000000000005</c:v>
                </c:pt>
                <c:pt idx="2">
                  <c:v>25.5</c:v>
                </c:pt>
                <c:pt idx="3">
                  <c:v>61</c:v>
                </c:pt>
              </c:numCache>
            </c:numRef>
          </c:val>
          <c:extLst>
            <c:ext xmlns:c16="http://schemas.microsoft.com/office/drawing/2014/chart" uri="{C3380CC4-5D6E-409C-BE32-E72D297353CC}">
              <c16:uniqueId val="{00000000-944B-4D6E-BE13-56896E5B8E84}"/>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Chernobyl Accident</c:v>
                </c:pt>
                <c:pt idx="1">
                  <c:v>Fukushima Accident</c:v>
                </c:pt>
                <c:pt idx="2">
                  <c:v>Atmosperic nuclear weapons tests</c:v>
                </c:pt>
                <c:pt idx="3">
                  <c:v>SONGS 3</c:v>
                </c:pt>
              </c:strCache>
            </c:strRef>
          </c:cat>
          <c:val>
            <c:numRef>
              <c:f>Sheet1!$C$2:$C$5</c:f>
              <c:numCache>
                <c:formatCode>General</c:formatCode>
                <c:ptCount val="4"/>
              </c:numCache>
            </c:numRef>
          </c:val>
          <c:extLst>
            <c:ext xmlns:c16="http://schemas.microsoft.com/office/drawing/2014/chart" uri="{C3380CC4-5D6E-409C-BE32-E72D297353CC}">
              <c16:uniqueId val="{00000001-944B-4D6E-BE13-56896E5B8E84}"/>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Chernobyl Accident</c:v>
                </c:pt>
                <c:pt idx="1">
                  <c:v>Fukushima Accident</c:v>
                </c:pt>
                <c:pt idx="2">
                  <c:v>Atmosperic nuclear weapons tests</c:v>
                </c:pt>
                <c:pt idx="3">
                  <c:v>SONGS 3</c:v>
                </c:pt>
              </c:strCache>
            </c:strRef>
          </c:cat>
          <c:val>
            <c:numRef>
              <c:f>Sheet1!$D$2:$D$5</c:f>
              <c:numCache>
                <c:formatCode>General</c:formatCode>
                <c:ptCount val="4"/>
              </c:numCache>
            </c:numRef>
          </c:val>
          <c:extLst>
            <c:ext xmlns:c16="http://schemas.microsoft.com/office/drawing/2014/chart" uri="{C3380CC4-5D6E-409C-BE32-E72D297353CC}">
              <c16:uniqueId val="{00000002-944B-4D6E-BE13-56896E5B8E84}"/>
            </c:ext>
          </c:extLst>
        </c:ser>
        <c:dLbls>
          <c:showLegendKey val="0"/>
          <c:showVal val="0"/>
          <c:showCatName val="0"/>
          <c:showSerName val="0"/>
          <c:showPercent val="0"/>
          <c:showBubbleSize val="0"/>
        </c:dLbls>
        <c:gapWidth val="0"/>
        <c:gapDepth val="3"/>
        <c:shape val="box"/>
        <c:axId val="466717384"/>
        <c:axId val="466715744"/>
        <c:axId val="0"/>
      </c:bar3DChart>
      <c:catAx>
        <c:axId val="466717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466715744"/>
        <c:crosses val="autoZero"/>
        <c:auto val="1"/>
        <c:lblAlgn val="ctr"/>
        <c:lblOffset val="100"/>
        <c:noMultiLvlLbl val="0"/>
      </c:catAx>
      <c:valAx>
        <c:axId val="466715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66717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0.08365</cdr:x>
      <cdr:y>0.45781</cdr:y>
    </cdr:from>
    <cdr:to>
      <cdr:x>0.22002</cdr:x>
      <cdr:y>0.54219</cdr:y>
    </cdr:to>
    <cdr:sp macro="" textlink="">
      <cdr:nvSpPr>
        <cdr:cNvPr id="3" name="TextBox 2"/>
        <cdr:cNvSpPr txBox="1"/>
      </cdr:nvSpPr>
      <cdr:spPr>
        <a:xfrm xmlns:a="http://schemas.openxmlformats.org/drawingml/2006/main">
          <a:off x="913849" y="2423770"/>
          <a:ext cx="1489835" cy="4467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solidFill>
            </a:rPr>
            <a:t>1.89 </a:t>
          </a:r>
          <a:r>
            <a:rPr lang="en-US" sz="2400" b="1" dirty="0" err="1">
              <a:solidFill>
                <a:schemeClr val="bg1"/>
              </a:solidFill>
            </a:rPr>
            <a:t>MCi</a:t>
          </a:r>
          <a:endParaRPr lang="en-US" sz="2400" b="1" dirty="0">
            <a:solidFill>
              <a:schemeClr val="bg1"/>
            </a:solidFill>
          </a:endParaRPr>
        </a:p>
      </cdr:txBody>
    </cdr:sp>
  </cdr:relSizeAnchor>
  <cdr:relSizeAnchor xmlns:cdr="http://schemas.openxmlformats.org/drawingml/2006/chartDrawing">
    <cdr:from>
      <cdr:x>0.12349</cdr:x>
      <cdr:y>0.55768</cdr:y>
    </cdr:from>
    <cdr:to>
      <cdr:x>0.12349</cdr:x>
      <cdr:y>0.7175</cdr:y>
    </cdr:to>
    <cdr:cxnSp macro="">
      <cdr:nvCxnSpPr>
        <cdr:cNvPr id="5" name="Straight Arrow Connector 4">
          <a:extLst xmlns:a="http://schemas.openxmlformats.org/drawingml/2006/main">
            <a:ext uri="{FF2B5EF4-FFF2-40B4-BE49-F238E27FC236}">
              <a16:creationId xmlns:a16="http://schemas.microsoft.com/office/drawing/2014/main" id="{2E1B64D5-2942-4AEA-87E6-AC11C7BA6AA8}"/>
            </a:ext>
          </a:extLst>
        </cdr:cNvPr>
        <cdr:cNvCxnSpPr/>
      </cdr:nvCxnSpPr>
      <cdr:spPr>
        <a:xfrm xmlns:a="http://schemas.openxmlformats.org/drawingml/2006/main">
          <a:off x="1349156" y="2952503"/>
          <a:ext cx="0" cy="846130"/>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0.29195</cdr:x>
      <cdr:y>0.5</cdr:y>
    </cdr:from>
    <cdr:to>
      <cdr:x>0.37949</cdr:x>
      <cdr:y>0.66875</cdr:y>
    </cdr:to>
    <cdr:sp macro="" textlink="">
      <cdr:nvSpPr>
        <cdr:cNvPr id="6" name="TextBox 5"/>
        <cdr:cNvSpPr txBox="1"/>
      </cdr:nvSpPr>
      <cdr:spPr>
        <a:xfrm xmlns:a="http://schemas.openxmlformats.org/drawingml/2006/main">
          <a:off x="3189589" y="2647135"/>
          <a:ext cx="956370" cy="893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solidFill>
            </a:rPr>
            <a:t>0.554 </a:t>
          </a:r>
          <a:r>
            <a:rPr lang="en-US" sz="2400" b="1" dirty="0" err="1">
              <a:solidFill>
                <a:schemeClr val="bg1"/>
              </a:solidFill>
            </a:rPr>
            <a:t>MCi</a:t>
          </a:r>
          <a:endParaRPr lang="en-US" sz="2400" b="1" dirty="0">
            <a:solidFill>
              <a:schemeClr val="bg1"/>
            </a:solidFill>
          </a:endParaRPr>
        </a:p>
      </cdr:txBody>
    </cdr:sp>
  </cdr:relSizeAnchor>
  <cdr:relSizeAnchor xmlns:cdr="http://schemas.openxmlformats.org/drawingml/2006/chartDrawing">
    <cdr:from>
      <cdr:x>0.3439</cdr:x>
      <cdr:y>0.61597</cdr:y>
    </cdr:from>
    <cdr:to>
      <cdr:x>0.34558</cdr:x>
      <cdr:y>0.73604</cdr:y>
    </cdr:to>
    <cdr:cxnSp macro="">
      <cdr:nvCxnSpPr>
        <cdr:cNvPr id="13" name="Straight Arrow Connector 12">
          <a:extLst xmlns:a="http://schemas.openxmlformats.org/drawingml/2006/main">
            <a:ext uri="{FF2B5EF4-FFF2-40B4-BE49-F238E27FC236}">
              <a16:creationId xmlns:a16="http://schemas.microsoft.com/office/drawing/2014/main" id="{E1C6CFDB-1FF6-4601-B084-4FB2C26D7E25}"/>
            </a:ext>
          </a:extLst>
        </cdr:cNvPr>
        <cdr:cNvCxnSpPr/>
      </cdr:nvCxnSpPr>
      <cdr:spPr>
        <a:xfrm xmlns:a="http://schemas.openxmlformats.org/drawingml/2006/main" flipH="1">
          <a:off x="3757060" y="3261126"/>
          <a:ext cx="18354" cy="635683"/>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0.51068</cdr:x>
      <cdr:y>0.20882</cdr:y>
    </cdr:from>
    <cdr:to>
      <cdr:x>0.60947</cdr:x>
      <cdr:y>0.29969</cdr:y>
    </cdr:to>
    <cdr:sp macro="" textlink="">
      <cdr:nvSpPr>
        <cdr:cNvPr id="18" name="TextBox 17"/>
        <cdr:cNvSpPr txBox="1"/>
      </cdr:nvSpPr>
      <cdr:spPr>
        <a:xfrm xmlns:a="http://schemas.openxmlformats.org/drawingml/2006/main">
          <a:off x="5402246" y="1105550"/>
          <a:ext cx="1045095" cy="4810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solidFill>
            </a:rPr>
            <a:t>25.6MCi</a:t>
          </a:r>
        </a:p>
      </cdr:txBody>
    </cdr:sp>
  </cdr:relSizeAnchor>
  <cdr:relSizeAnchor xmlns:cdr="http://schemas.openxmlformats.org/drawingml/2006/chartDrawing">
    <cdr:from>
      <cdr:x>0.86159</cdr:x>
      <cdr:y>0.06422</cdr:y>
    </cdr:from>
    <cdr:to>
      <cdr:x>0.96918</cdr:x>
      <cdr:y>0.15058</cdr:y>
    </cdr:to>
    <cdr:sp macro="" textlink="">
      <cdr:nvSpPr>
        <cdr:cNvPr id="24" name="TextBox 23"/>
        <cdr:cNvSpPr txBox="1"/>
      </cdr:nvSpPr>
      <cdr:spPr>
        <a:xfrm xmlns:a="http://schemas.openxmlformats.org/drawingml/2006/main">
          <a:off x="9114359" y="339998"/>
          <a:ext cx="1138093" cy="4572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solidFill>
            </a:rPr>
            <a:t>61.6 </a:t>
          </a:r>
          <a:r>
            <a:rPr lang="en-US" sz="2400" b="1" dirty="0" err="1">
              <a:solidFill>
                <a:schemeClr val="bg1"/>
              </a:solidFill>
            </a:rPr>
            <a:t>MCi</a:t>
          </a:r>
          <a:endParaRPr lang="en-US" sz="2400" b="1" dirty="0">
            <a:solidFill>
              <a:schemeClr val="bg1"/>
            </a:solidFill>
          </a:endParaRPr>
        </a:p>
      </cdr:txBody>
    </cdr:sp>
  </cdr:relSizeAnchor>
  <cdr:relSizeAnchor xmlns:cdr="http://schemas.openxmlformats.org/drawingml/2006/chartDrawing">
    <cdr:from>
      <cdr:x>0.83085</cdr:x>
      <cdr:y>0.15602</cdr:y>
    </cdr:from>
    <cdr:to>
      <cdr:x>0.89314</cdr:x>
      <cdr:y>0.25567</cdr:y>
    </cdr:to>
    <cdr:cxnSp macro="">
      <cdr:nvCxnSpPr>
        <cdr:cNvPr id="26" name="Straight Arrow Connector 25">
          <a:extLst xmlns:a="http://schemas.openxmlformats.org/drawingml/2006/main">
            <a:ext uri="{FF2B5EF4-FFF2-40B4-BE49-F238E27FC236}">
              <a16:creationId xmlns:a16="http://schemas.microsoft.com/office/drawing/2014/main" id="{80B0CF98-8CEF-47F4-A560-AD4A939502B7}"/>
            </a:ext>
          </a:extLst>
        </cdr:cNvPr>
        <cdr:cNvCxnSpPr/>
      </cdr:nvCxnSpPr>
      <cdr:spPr>
        <a:xfrm xmlns:a="http://schemas.openxmlformats.org/drawingml/2006/main" flipH="1">
          <a:off x="9077012" y="826006"/>
          <a:ext cx="680514" cy="527574"/>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0.55516</cdr:x>
      <cdr:y>0.30843</cdr:y>
    </cdr:from>
    <cdr:to>
      <cdr:x>0.55516</cdr:x>
      <cdr:y>0.40244</cdr:y>
    </cdr:to>
    <cdr:cxnSp macro="">
      <cdr:nvCxnSpPr>
        <cdr:cNvPr id="4" name="Straight Arrow Connector 3">
          <a:extLst xmlns:a="http://schemas.openxmlformats.org/drawingml/2006/main">
            <a:ext uri="{FF2B5EF4-FFF2-40B4-BE49-F238E27FC236}">
              <a16:creationId xmlns:a16="http://schemas.microsoft.com/office/drawing/2014/main" id="{7CC38701-6635-4FDC-8EBC-416F3BD103C6}"/>
            </a:ext>
          </a:extLst>
        </cdr:cNvPr>
        <cdr:cNvCxnSpPr/>
      </cdr:nvCxnSpPr>
      <cdr:spPr>
        <a:xfrm xmlns:a="http://schemas.openxmlformats.org/drawingml/2006/main">
          <a:off x="6065134" y="1632920"/>
          <a:ext cx="0" cy="497712"/>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CB4DC-0933-8746-ACF3-AFED927E0AF2}" type="datetimeFigureOut">
              <a:rPr lang="en-US" smtClean="0"/>
              <a:t>5/11/22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106CE-F872-B847-9A49-57C4CB53564E}" type="slidenum">
              <a:rPr lang="en-US" smtClean="0"/>
              <a:t>‹#›</a:t>
            </a:fld>
            <a:endParaRPr lang="en-US"/>
          </a:p>
        </p:txBody>
      </p:sp>
    </p:spTree>
    <p:extLst>
      <p:ext uri="{BB962C8B-B14F-4D97-AF65-F5344CB8AC3E}">
        <p14:creationId xmlns:p14="http://schemas.microsoft.com/office/powerpoint/2010/main" val="21555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nk.springer.com/chapter/10.1007/978-981-13-8218-5_2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nergy.gov/ne/articles/5-fast-facts-about-spent-nuclear-fue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iencedirect.com/science/article/pii/S147020450200727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atlantic.com/ideas/archive/2022/02/defending-ukraine/62206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washingtonpost.com/world/2022/02/25/ukraine-russia-chernobyl-hostages-radi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om/Insurmountable-Risks-Dangers-Nuclear-Climate/dp/15714316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pa.gov/navajo-nation-uranium-cleanup/abandoned-mines-cleanu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5223674/pdf/bmjopen-2016-011924.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reader.elsevier.com/reader/sd/pii/S147020450200727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march 1 1954 the US tested its biggest nuclear bomb ever in the Marshall Islands. It was a </a:t>
            </a:r>
            <a:r>
              <a:rPr lang="en-US" sz="1200" b="0" i="0" kern="1200" dirty="0" err="1">
                <a:solidFill>
                  <a:schemeClr val="tx1"/>
                </a:solidFill>
                <a:effectLst/>
                <a:latin typeface="+mn-lt"/>
                <a:ea typeface="+mn-ea"/>
                <a:cs typeface="+mn-cs"/>
              </a:rPr>
              <a:t>disasater</a:t>
            </a:r>
            <a:r>
              <a:rPr lang="en-US" sz="1200" b="0" i="0" kern="1200" dirty="0">
                <a:solidFill>
                  <a:schemeClr val="tx1"/>
                </a:solidFill>
                <a:effectLst/>
                <a:latin typeface="+mn-lt"/>
                <a:ea typeface="+mn-ea"/>
                <a:cs typeface="+mn-cs"/>
              </a:rPr>
              <a:t>, spraying radioactive fallout on Rongelap Atoll p 100 miles  and on a Japanese fishing trawler, 86 miles away the </a:t>
            </a:r>
            <a:r>
              <a:rPr lang="en-US" sz="1200" b="0" i="0" kern="1200" dirty="0" err="1">
                <a:solidFill>
                  <a:schemeClr val="tx1"/>
                </a:solidFill>
                <a:effectLst/>
                <a:latin typeface="+mn-lt"/>
                <a:ea typeface="+mn-ea"/>
                <a:cs typeface="+mn-cs"/>
              </a:rPr>
              <a:t>LUcky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Dragon.</a:t>
            </a:r>
            <a:r>
              <a:rPr lang="en-US" dirty="0" err="1"/>
              <a:t>.Many</a:t>
            </a:r>
            <a:r>
              <a:rPr lang="en-US" dirty="0"/>
              <a:t> in Rongelap became sick. One man on the trawler died.  Flying over the Marshall Islands, soon after,  </a:t>
            </a:r>
            <a:r>
              <a:rPr lang="en-US" dirty="0" err="1"/>
              <a:t>TOMOYuKI</a:t>
            </a:r>
            <a:r>
              <a:rPr lang="en-US" dirty="0"/>
              <a:t>  TANAKU was inspired to create  the Godzilla movie. . </a:t>
            </a:r>
          </a:p>
          <a:p>
            <a:r>
              <a:rPr lang="en-US" sz="1200" b="0" i="0" kern="1200" dirty="0">
                <a:solidFill>
                  <a:schemeClr val="tx1"/>
                </a:solidFill>
                <a:effectLst/>
                <a:latin typeface="+mn-lt"/>
                <a:ea typeface="+mn-ea"/>
                <a:cs typeface="+mn-cs"/>
              </a:rPr>
              <a:t> FALLOUT BECAME A COMMON TERM;  THIS MONSTER ACTIVATED BY RADIOACTIVE FALLOUT EXPRESSED THE STRUGGLE BETWEEN NATURE AND THE BOMB </a:t>
            </a:r>
          </a:p>
        </p:txBody>
      </p:sp>
      <p:sp>
        <p:nvSpPr>
          <p:cNvPr id="4" name="Slide Number Placeholder 3"/>
          <p:cNvSpPr>
            <a:spLocks noGrp="1"/>
          </p:cNvSpPr>
          <p:nvPr>
            <p:ph type="sldNum" sz="quarter" idx="5"/>
          </p:nvPr>
        </p:nvSpPr>
        <p:spPr/>
        <p:txBody>
          <a:bodyPr/>
          <a:lstStyle/>
          <a:p>
            <a:fld id="{76F106CE-F872-B847-9A49-57C4CB53564E}" type="slidenum">
              <a:rPr lang="en-US" smtClean="0"/>
              <a:t>1</a:t>
            </a:fld>
            <a:endParaRPr lang="en-US"/>
          </a:p>
        </p:txBody>
      </p:sp>
    </p:spTree>
    <p:extLst>
      <p:ext uri="{BB962C8B-B14F-4D97-AF65-F5344CB8AC3E}">
        <p14:creationId xmlns:p14="http://schemas.microsoft.com/office/powerpoint/2010/main" val="377968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Chernobyl as a media for global art. </a:t>
            </a:r>
            <a:r>
              <a:rPr lang="en-US" dirty="0" err="1"/>
              <a:t>Diggit</a:t>
            </a:r>
            <a:r>
              <a:rPr lang="en-US" dirty="0"/>
              <a:t> Mag. Murals in the exclusion zone , Nobel prize-winning author Svetlana Alexievich for her book, </a:t>
            </a:r>
            <a:r>
              <a:rPr lang="en-US" i="1" dirty="0"/>
              <a:t>Chernobyl Prayer</a:t>
            </a:r>
            <a:r>
              <a:rPr lang="en-US" dirty="0"/>
              <a:t>  basis of , miniseries HBO Chernobyl, Pink Floyd music video Marooned</a:t>
            </a:r>
          </a:p>
          <a:p>
            <a:br>
              <a:rPr lang="en-US" dirty="0"/>
            </a:br>
            <a:r>
              <a:rPr lang="en-US" sz="1200" b="0" i="1" kern="1200" dirty="0">
                <a:solidFill>
                  <a:schemeClr val="tx1"/>
                </a:solidFill>
                <a:effectLst/>
                <a:latin typeface="+mn-lt"/>
                <a:ea typeface="+mn-ea"/>
                <a:cs typeface="+mn-cs"/>
              </a:rPr>
              <a:t>Mural in </a:t>
            </a:r>
            <a:r>
              <a:rPr lang="en-US" sz="1200" b="0" i="1" kern="1200" dirty="0" err="1">
                <a:solidFill>
                  <a:schemeClr val="tx1"/>
                </a:solidFill>
                <a:effectLst/>
                <a:latin typeface="+mn-lt"/>
                <a:ea typeface="+mn-ea"/>
                <a:cs typeface="+mn-cs"/>
              </a:rPr>
              <a:t>Prypiat</a:t>
            </a:r>
            <a:r>
              <a:rPr lang="en-US" sz="1200" b="0" i="1" kern="1200" dirty="0">
                <a:solidFill>
                  <a:schemeClr val="tx1"/>
                </a:solidFill>
                <a:effectLst/>
                <a:latin typeface="+mn-lt"/>
                <a:ea typeface="+mn-ea"/>
                <a:cs typeface="+mn-cs"/>
              </a:rPr>
              <a:t> by Polish </a:t>
            </a:r>
            <a:r>
              <a:rPr lang="en-US" sz="1200" b="0" i="1" kern="1200" dirty="0" err="1">
                <a:solidFill>
                  <a:schemeClr val="tx1"/>
                </a:solidFill>
                <a:effectLst/>
                <a:latin typeface="+mn-lt"/>
                <a:ea typeface="+mn-ea"/>
                <a:cs typeface="+mn-cs"/>
              </a:rPr>
              <a:t>artists</a:t>
            </a:r>
            <a:r>
              <a:rPr lang="en-US" sz="1200" b="0" i="0" kern="1200" dirty="0" err="1">
                <a:solidFill>
                  <a:schemeClr val="tx1"/>
                </a:solidFill>
                <a:effectLst/>
                <a:latin typeface="+mn-lt"/>
                <a:ea typeface="+mn-ea"/>
                <a:cs typeface="+mn-cs"/>
              </a:rPr>
              <a:t>Chernobyl</a:t>
            </a:r>
            <a:r>
              <a:rPr lang="en-US" sz="1200" b="0" i="0" kern="1200" dirty="0">
                <a:solidFill>
                  <a:schemeClr val="tx1"/>
                </a:solidFill>
                <a:effectLst/>
                <a:latin typeface="+mn-lt"/>
                <a:ea typeface="+mn-ea"/>
                <a:cs typeface="+mn-cs"/>
              </a:rPr>
              <a:t> could also be regarded as a museum given that it provides an illustration of humanity's progress in the development of energy. The place offers many certified tours (Figure 2) to the territory near the reactor, as well as the abandoned city of </a:t>
            </a:r>
            <a:r>
              <a:rPr lang="en-US" sz="1200" b="0" i="0" kern="1200" dirty="0" err="1">
                <a:solidFill>
                  <a:schemeClr val="tx1"/>
                </a:solidFill>
                <a:effectLst/>
                <a:latin typeface="+mn-lt"/>
                <a:ea typeface="+mn-ea"/>
                <a:cs typeface="+mn-cs"/>
              </a:rPr>
              <a:t>Prypiat</a:t>
            </a:r>
            <a:endParaRPr lang="en-US" dirty="0"/>
          </a:p>
        </p:txBody>
      </p:sp>
      <p:sp>
        <p:nvSpPr>
          <p:cNvPr id="4" name="Slide Number Placeholder 3"/>
          <p:cNvSpPr>
            <a:spLocks noGrp="1"/>
          </p:cNvSpPr>
          <p:nvPr>
            <p:ph type="sldNum" sz="quarter" idx="5"/>
          </p:nvPr>
        </p:nvSpPr>
        <p:spPr/>
        <p:txBody>
          <a:bodyPr/>
          <a:lstStyle/>
          <a:p>
            <a:fld id="{76F106CE-F872-B847-9A49-57C4CB53564E}" type="slidenum">
              <a:rPr lang="en-US" smtClean="0"/>
              <a:t>10</a:t>
            </a:fld>
            <a:endParaRPr lang="en-US"/>
          </a:p>
        </p:txBody>
      </p:sp>
    </p:spTree>
    <p:extLst>
      <p:ext uri="{BB962C8B-B14F-4D97-AF65-F5344CB8AC3E}">
        <p14:creationId xmlns:p14="http://schemas.microsoft.com/office/powerpoint/2010/main" val="383635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https://link.springer.com/chapter/10.1007/978-981-13-8218-5_20</a:t>
            </a:r>
            <a:r>
              <a:rPr lang="en-US" sz="1200" kern="1200" dirty="0">
                <a:solidFill>
                  <a:schemeClr val="tx1"/>
                </a:solidFill>
                <a:effectLst/>
                <a:latin typeface="+mn-lt"/>
                <a:ea typeface="+mn-ea"/>
                <a:cs typeface="+mn-cs"/>
              </a:rPr>
              <a:t>  STORY OF 3 MELTDOWN AND MELT-THROUGHS</a:t>
            </a:r>
          </a:p>
          <a:p>
            <a:r>
              <a:rPr lang="en-US" dirty="0"/>
              <a:t>AFTER FUKUSHIMA DISASTER 2011, GODZILLA REAPPEARS ON THE INTERNET, IN CARTOONS, THE BRIDGE BETWEEN NUCLEAR WEAPONS AND NUCLEAR POWER AND MAN’S TECHNOLOGY UPSETING THE NATURAL ORDER.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Art exhibits exploring the relation between environment and nuclear technology,</a:t>
            </a:r>
            <a:r>
              <a:rPr lang="en-US" sz="1200" kern="1200" dirty="0">
                <a:solidFill>
                  <a:schemeClr val="tx1"/>
                </a:solidFill>
                <a:effectLst/>
                <a:latin typeface="+mn-lt"/>
                <a:ea typeface="+mn-ea"/>
                <a:cs typeface="+mn-cs"/>
              </a:rPr>
              <a:t> Japanese Art After Fukushima: Return of Godzilla is part of the Art + Climate = Change 2015 festival </a:t>
            </a:r>
            <a:r>
              <a:rPr lang="en-US" dirty="0"/>
              <a:t>  A bestseller and new movie </a:t>
            </a:r>
            <a:r>
              <a:rPr lang="en-US" dirty="0" err="1"/>
              <a:t>Fukkushima</a:t>
            </a:r>
            <a:r>
              <a:rPr lang="en-US" dirty="0"/>
              <a:t> 50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Costs disaster https://</a:t>
            </a:r>
            <a:r>
              <a:rPr lang="en-US" dirty="0" err="1"/>
              <a:t>www.ncbi.nlm.nih.gov</a:t>
            </a:r>
            <a:r>
              <a:rPr lang="en-US" dirty="0"/>
              <a:t>/books/NBK253929/ </a:t>
            </a:r>
          </a:p>
          <a:p>
            <a:endParaRPr lang="en-US" dirty="0"/>
          </a:p>
        </p:txBody>
      </p:sp>
      <p:sp>
        <p:nvSpPr>
          <p:cNvPr id="4" name="Slide Number Placeholder 3"/>
          <p:cNvSpPr>
            <a:spLocks noGrp="1"/>
          </p:cNvSpPr>
          <p:nvPr>
            <p:ph type="sldNum" sz="quarter" idx="5"/>
          </p:nvPr>
        </p:nvSpPr>
        <p:spPr/>
        <p:txBody>
          <a:bodyPr/>
          <a:lstStyle/>
          <a:p>
            <a:fld id="{76F106CE-F872-B847-9A49-57C4CB53564E}" type="slidenum">
              <a:rPr lang="en-US" smtClean="0"/>
              <a:t>11</a:t>
            </a:fld>
            <a:endParaRPr lang="en-US"/>
          </a:p>
        </p:txBody>
      </p:sp>
    </p:spTree>
    <p:extLst>
      <p:ext uri="{BB962C8B-B14F-4D97-AF65-F5344CB8AC3E}">
        <p14:creationId xmlns:p14="http://schemas.microsoft.com/office/powerpoint/2010/main" val="363408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SFP LINED STEEL AND CONCRETE https://</a:t>
            </a:r>
            <a:r>
              <a:rPr lang="en-US" dirty="0" err="1"/>
              <a:t>thebulletin.org</a:t>
            </a:r>
            <a:r>
              <a:rPr lang="en-US" dirty="0"/>
              <a:t>/2017/08/pushing-the-storage-horse-with-a-nuclear-waste-cart-the-spent-fuel-pool-problem/ Fire at Limerick, 8 million to evacuate, $2  trillion </a:t>
            </a:r>
            <a:r>
              <a:rPr lang="en-US" sz="1200" kern="1200" dirty="0">
                <a:solidFill>
                  <a:schemeClr val="tx1"/>
                </a:solidFill>
                <a:effectLst/>
                <a:latin typeface="+mn-lt"/>
                <a:ea typeface="+mn-ea"/>
                <a:cs typeface="+mn-cs"/>
              </a:rPr>
              <a:t> damages</a:t>
            </a:r>
          </a:p>
          <a:p>
            <a:r>
              <a:rPr lang="en-US" sz="1200" u="sng" kern="1200" dirty="0">
                <a:solidFill>
                  <a:schemeClr val="tx1"/>
                </a:solidFill>
                <a:effectLst/>
                <a:latin typeface="+mn-lt"/>
                <a:ea typeface="+mn-ea"/>
                <a:cs typeface="+mn-cs"/>
                <a:hlinkClick r:id="rId3"/>
              </a:rPr>
              <a:t>https://www.energy.gov/ne/articles/5-fast-facts-about-spent-nuclear-fuel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80,000 metric tons uranium in spent fuel increasing at 2000 metric  tons a year. https://</a:t>
            </a:r>
            <a:r>
              <a:rPr lang="en-US" sz="1200" kern="1200" dirty="0" err="1">
                <a:solidFill>
                  <a:schemeClr val="tx1"/>
                </a:solidFill>
                <a:effectLst/>
                <a:latin typeface="+mn-lt"/>
                <a:ea typeface="+mn-ea"/>
                <a:cs typeface="+mn-cs"/>
              </a:rPr>
              <a:t>www.eia.gov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todayinenergy</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detail.php?id</a:t>
            </a:r>
            <a:r>
              <a:rPr lang="en-US" sz="1200" kern="1200" dirty="0">
                <a:solidFill>
                  <a:schemeClr val="tx1"/>
                </a:solidFill>
                <a:effectLst/>
                <a:latin typeface="+mn-lt"/>
                <a:ea typeface="+mn-ea"/>
                <a:cs typeface="+mn-cs"/>
              </a:rPr>
              <a:t>=47796 </a:t>
            </a:r>
          </a:p>
          <a:p>
            <a:r>
              <a:rPr lang="en-US" sz="1200" kern="1200" dirty="0">
                <a:solidFill>
                  <a:schemeClr val="tx1"/>
                </a:solidFill>
                <a:effectLst/>
                <a:latin typeface="+mn-lt"/>
                <a:ea typeface="+mn-ea"/>
                <a:cs typeface="+mn-cs"/>
              </a:rPr>
              <a:t>In 10,000 years waste will be 90% plutonium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a 1100 MWe pressurized water reactor may contain 193 fuel assemblies composed of over 50,000 fuel rods and some 18 million fuel pellets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76F106CE-F872-B847-9A49-57C4CB53564E}" type="slidenum">
              <a:rPr lang="en-US" smtClean="0"/>
              <a:t>12</a:t>
            </a:fld>
            <a:endParaRPr lang="en-US"/>
          </a:p>
        </p:txBody>
      </p:sp>
    </p:spTree>
    <p:extLst>
      <p:ext uri="{BB962C8B-B14F-4D97-AF65-F5344CB8AC3E}">
        <p14:creationId xmlns:p14="http://schemas.microsoft.com/office/powerpoint/2010/main" val="68164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SFP stressed by higher burnup fuel (more heat and radioactivity) and tighter packing , loss of water, coolant, for </a:t>
            </a:r>
            <a:r>
              <a:rPr lang="en-US" dirty="0" err="1"/>
              <a:t>sfp</a:t>
            </a:r>
            <a:r>
              <a:rPr lang="en-US" dirty="0"/>
              <a:t> fire,. </a:t>
            </a:r>
            <a:r>
              <a:rPr lang="en-US" dirty="0" err="1"/>
              <a:t>Bcause</a:t>
            </a:r>
            <a:r>
              <a:rPr lang="en-US" dirty="0"/>
              <a:t> it is not in containment vessel like the reactor, an explosion would release the Cs 137 and other dangerous radionuclides, widely into the environment. The Fukushima Spent fuel pool #4 had more fuel than the reactor and it looked it the water might evaporate enough to expose the fuel rods to air in the pool which would have heated up and ignited the zirconium cladding, resulting in a massive fire and </a:t>
            </a:r>
            <a:r>
              <a:rPr lang="en-US" dirty="0" err="1"/>
              <a:t>disporsal</a:t>
            </a:r>
            <a:r>
              <a:rPr lang="en-US" dirty="0"/>
              <a:t> of Cs 137 and other radionuclides. The PM of Japan was ready to evacuate Tokyo had that happened. Unintentionally, , the Gate was open between the reactor well and the pool,  and water was passively flowing into the pool which kept the fuel rods under water and cool enough to avoid meltdown</a:t>
            </a:r>
          </a:p>
        </p:txBody>
      </p:sp>
      <p:sp>
        <p:nvSpPr>
          <p:cNvPr id="4" name="Slide Number Placeholder 3"/>
          <p:cNvSpPr>
            <a:spLocks noGrp="1"/>
          </p:cNvSpPr>
          <p:nvPr>
            <p:ph type="sldNum" sz="quarter" idx="5"/>
          </p:nvPr>
        </p:nvSpPr>
        <p:spPr/>
        <p:txBody>
          <a:bodyPr/>
          <a:lstStyle/>
          <a:p>
            <a:fld id="{76F106CE-F872-B847-9A49-57C4CB53564E}" type="slidenum">
              <a:rPr lang="en-US" smtClean="0"/>
              <a:t>13</a:t>
            </a:fld>
            <a:endParaRPr lang="en-US"/>
          </a:p>
        </p:txBody>
      </p:sp>
    </p:spTree>
    <p:extLst>
      <p:ext uri="{BB962C8B-B14F-4D97-AF65-F5344CB8AC3E}">
        <p14:creationId xmlns:p14="http://schemas.microsoft.com/office/powerpoint/2010/main" val="248448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sgs.princeton.edu</a:t>
            </a:r>
            <a:r>
              <a:rPr lang="en-US" dirty="0"/>
              <a:t>/sites/default/files/2020-12/kang-2017.pdf   with zirconium burning, hydrogen is produced in rection between water vapor and hot zirconium more likely the higher the density of storage in the pool.  stop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After Fukushima, NRC review concluded that high density packing greatly increased the risk of explosive release into environment, requiring evacuations, </a:t>
            </a:r>
            <a:r>
              <a:rPr lang="en-US" dirty="0" err="1"/>
              <a:t>etc</a:t>
            </a:r>
            <a:r>
              <a:rPr lang="en-US" dirty="0"/>
              <a:t> but said that the likelihood of such an event was too low to change regulations  the release of cesium-137 to the atmosphere from a fire in a dense-packed pool would be almost complete and about one hundred times larger than the leakage from a fire in a low-density pool inside an intact reactor building. The release from a high-density pool fire would be so large that, on average, it would require the relocation of the population from an area larger than the State of New Jersey (22,600 km2). https://</a:t>
            </a:r>
            <a:r>
              <a:rPr lang="en-US" dirty="0" err="1"/>
              <a:t>scienceandglobalsecurity.org</a:t>
            </a:r>
            <a:r>
              <a:rPr lang="en-US" dirty="0"/>
              <a:t>/archive/sgs24vonhippel.pdf </a:t>
            </a:r>
          </a:p>
          <a:p>
            <a:endParaRPr lang="en-US" dirty="0"/>
          </a:p>
          <a:p>
            <a:r>
              <a:rPr lang="en-US" dirty="0"/>
              <a:t>In Fukushima, walls and ceilings blew off buildings for reactors 1, 3, and 4. Had the water evaporated in any of those spent fuel pools located above the reactors in these buildings without roofs, they would have exploded, especially in #4 which now contained 2.4 core loads  a freshly unloaded amount of spend fuel  removed from the reactor awaiting new fuel load.</a:t>
            </a:r>
          </a:p>
          <a:p>
            <a:r>
              <a:rPr lang="en-US" sz="1200" u="sng" kern="1200" dirty="0">
                <a:solidFill>
                  <a:schemeClr val="tx1"/>
                </a:solidFill>
                <a:effectLst/>
                <a:latin typeface="+mn-lt"/>
                <a:ea typeface="+mn-ea"/>
                <a:cs typeface="+mn-cs"/>
                <a:hlinkClick r:id="rId3"/>
              </a:rPr>
              <a:t>https://www.sciencedirect.com/science/article/pii/S1470204502007271</a:t>
            </a:r>
            <a:r>
              <a:rPr lang="en-US" sz="1200" kern="1200" dirty="0">
                <a:solidFill>
                  <a:schemeClr val="tx1"/>
                </a:solidFill>
                <a:effectLst/>
                <a:latin typeface="+mn-lt"/>
                <a:ea typeface="+mn-ea"/>
                <a:cs typeface="+mn-cs"/>
              </a:rPr>
              <a:t> Particularly rich sources of </a:t>
            </a:r>
            <a:r>
              <a:rPr lang="en-US" sz="1200" kern="1200" baseline="30000" dirty="0">
                <a:solidFill>
                  <a:schemeClr val="tx1"/>
                </a:solidFill>
                <a:effectLst/>
                <a:latin typeface="+mn-lt"/>
                <a:ea typeface="+mn-ea"/>
                <a:cs typeface="+mn-cs"/>
              </a:rPr>
              <a:t>137</a:t>
            </a:r>
            <a:r>
              <a:rPr lang="en-US" sz="1200" kern="1200" dirty="0">
                <a:solidFill>
                  <a:schemeClr val="tx1"/>
                </a:solidFill>
                <a:effectLst/>
                <a:latin typeface="+mn-lt"/>
                <a:ea typeface="+mn-ea"/>
                <a:cs typeface="+mn-cs"/>
              </a:rPr>
              <a:t>Cs include milk, meat, and potatoes. People living in rural or forested parts of exposed areas received considerable doses of </a:t>
            </a:r>
            <a:r>
              <a:rPr lang="en-US" sz="1200" kern="1200" dirty="0" err="1">
                <a:solidFill>
                  <a:schemeClr val="tx1"/>
                </a:solidFill>
                <a:effectLst/>
                <a:latin typeface="+mn-lt"/>
                <a:ea typeface="+mn-ea"/>
                <a:cs typeface="+mn-cs"/>
              </a:rPr>
              <a:t>ionising</a:t>
            </a:r>
            <a:r>
              <a:rPr lang="en-US" sz="1200" kern="1200" dirty="0">
                <a:solidFill>
                  <a:schemeClr val="tx1"/>
                </a:solidFill>
                <a:effectLst/>
                <a:latin typeface="+mn-lt"/>
                <a:ea typeface="+mn-ea"/>
                <a:cs typeface="+mn-cs"/>
              </a:rPr>
              <a:t> radiation from mushrooms and wild berries, which concentrate radionuclides. The poor condition of the local economy in these areas, and the residents' dependence on these foodstuffs for sustenance are a cause for </a:t>
            </a:r>
            <a:r>
              <a:rPr lang="en-US" sz="1200" kern="1200" dirty="0" err="1">
                <a:solidFill>
                  <a:schemeClr val="tx1"/>
                </a:solidFill>
                <a:effectLst/>
                <a:latin typeface="+mn-lt"/>
                <a:ea typeface="+mn-ea"/>
                <a:cs typeface="+mn-cs"/>
              </a:rPr>
              <a:t>concer</a:t>
            </a:r>
            <a:r>
              <a:rPr lang="en-US" dirty="0">
                <a:effectLst/>
              </a:rPr>
              <a:t> </a:t>
            </a:r>
            <a:endParaRPr lang="en-US" dirty="0"/>
          </a:p>
        </p:txBody>
      </p:sp>
      <p:sp>
        <p:nvSpPr>
          <p:cNvPr id="4" name="Slide Number Placeholder 3"/>
          <p:cNvSpPr>
            <a:spLocks noGrp="1"/>
          </p:cNvSpPr>
          <p:nvPr>
            <p:ph type="sldNum" sz="quarter" idx="5"/>
          </p:nvPr>
        </p:nvSpPr>
        <p:spPr/>
        <p:txBody>
          <a:bodyPr/>
          <a:lstStyle/>
          <a:p>
            <a:fld id="{76F106CE-F872-B847-9A49-57C4CB53564E}" type="slidenum">
              <a:rPr lang="en-US" smtClean="0"/>
              <a:t>14</a:t>
            </a:fld>
            <a:endParaRPr lang="en-US"/>
          </a:p>
        </p:txBody>
      </p:sp>
    </p:spTree>
    <p:extLst>
      <p:ext uri="{BB962C8B-B14F-4D97-AF65-F5344CB8AC3E}">
        <p14:creationId xmlns:p14="http://schemas.microsoft.com/office/powerpoint/2010/main" val="2210554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Robert Alvarez</a:t>
            </a:r>
          </a:p>
          <a:p>
            <a:pPr algn="ctr"/>
            <a:r>
              <a:rPr lang="en-US" sz="1200" b="1" dirty="0"/>
              <a:t>R. Alvarez Johns </a:t>
            </a:r>
            <a:r>
              <a:rPr lang="en-US" sz="1200" b="1" dirty="0" err="1"/>
              <a:t>HopkinsSchool</a:t>
            </a:r>
            <a:r>
              <a:rPr lang="en-US" sz="1200" b="1" dirty="0"/>
              <a:t> of Advanced International </a:t>
            </a:r>
            <a:r>
              <a:rPr lang="en-US" sz="1200" b="1" dirty="0" err="1"/>
              <a:t>StudiesApril</a:t>
            </a:r>
            <a:r>
              <a:rPr lang="en-US" sz="1200" b="1" dirty="0"/>
              <a:t> 29, 2017. Song 3 </a:t>
            </a:r>
            <a:r>
              <a:rPr lang="en-US" sz="1200" b="1"/>
              <a:t>spent fuel </a:t>
            </a:r>
            <a:endParaRPr lang="en-US" sz="1200" b="1" dirty="0"/>
          </a:p>
          <a:p>
            <a:r>
              <a:rPr lang="en-US" dirty="0"/>
              <a:t>Cesium 137, gamma emitter like </a:t>
            </a:r>
            <a:r>
              <a:rPr lang="en-US" dirty="0" err="1"/>
              <a:t>xrays</a:t>
            </a:r>
            <a:r>
              <a:rPr lang="en-US" dirty="0"/>
              <a:t>, 30 year half life, treated in the body like potassium, </a:t>
            </a:r>
            <a:r>
              <a:rPr lang="en-US" dirty="0" err="1"/>
              <a:t>associatd</a:t>
            </a:r>
            <a:r>
              <a:rPr lang="en-US" dirty="0"/>
              <a:t> with increase in solid tumors, </a:t>
            </a:r>
            <a:r>
              <a:rPr lang="en-US" dirty="0" err="1"/>
              <a:t>gi</a:t>
            </a:r>
            <a:r>
              <a:rPr lang="en-US" dirty="0"/>
              <a:t> tumors, </a:t>
            </a:r>
          </a:p>
        </p:txBody>
      </p:sp>
      <p:sp>
        <p:nvSpPr>
          <p:cNvPr id="4" name="Slide Number Placeholder 3"/>
          <p:cNvSpPr>
            <a:spLocks noGrp="1"/>
          </p:cNvSpPr>
          <p:nvPr>
            <p:ph type="sldNum" sz="quarter" idx="5"/>
          </p:nvPr>
        </p:nvSpPr>
        <p:spPr/>
        <p:txBody>
          <a:bodyPr/>
          <a:lstStyle/>
          <a:p>
            <a:fld id="{76F106CE-F872-B847-9A49-57C4CB53564E}" type="slidenum">
              <a:rPr lang="en-US" smtClean="0"/>
              <a:t>15</a:t>
            </a:fld>
            <a:endParaRPr lang="en-US"/>
          </a:p>
        </p:txBody>
      </p:sp>
    </p:spTree>
    <p:extLst>
      <p:ext uri="{BB962C8B-B14F-4D97-AF65-F5344CB8AC3E}">
        <p14:creationId xmlns:p14="http://schemas.microsoft.com/office/powerpoint/2010/main" val="704129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 cry for Ukrainian independence in the late ’80s and early ’90s, and processing its traumatic effects on the country’s people and environment became an important facet of </a:t>
            </a:r>
            <a:r>
              <a:rPr lang="en-US" sz="1200" u="sng" kern="1200" dirty="0">
                <a:solidFill>
                  <a:schemeClr val="tx1"/>
                </a:solidFill>
                <a:effectLst/>
                <a:latin typeface="+mn-lt"/>
                <a:ea typeface="+mn-ea"/>
                <a:cs typeface="+mn-cs"/>
                <a:hlinkClick r:id="rId3"/>
              </a:rPr>
              <a:t>Ukrainian national identity</a:t>
            </a:r>
            <a:r>
              <a:rPr lang="en-US" sz="1200" kern="1200" dirty="0">
                <a:solidFill>
                  <a:schemeClr val="tx1"/>
                </a:solidFill>
                <a:effectLst/>
                <a:latin typeface="+mn-lt"/>
                <a:ea typeface="+mn-ea"/>
                <a:cs typeface="+mn-cs"/>
              </a:rPr>
              <a:t>. By seizing the plant as part of a brutal invasion, Russia is stirring up </a:t>
            </a:r>
            <a:r>
              <a:rPr lang="en-US" sz="1200" u="sng" kern="1200" dirty="0">
                <a:solidFill>
                  <a:schemeClr val="tx1"/>
                </a:solidFill>
                <a:effectLst/>
                <a:latin typeface="+mn-lt"/>
                <a:ea typeface="+mn-ea"/>
                <a:cs typeface="+mn-cs"/>
                <a:hlinkClick r:id="rId4"/>
              </a:rPr>
              <a:t>radioactive particles</a:t>
            </a:r>
            <a:r>
              <a:rPr lang="en-US" sz="1200" kern="1200" dirty="0">
                <a:solidFill>
                  <a:schemeClr val="tx1"/>
                </a:solidFill>
                <a:effectLst/>
                <a:latin typeface="+mn-lt"/>
                <a:ea typeface="+mn-ea"/>
                <a:cs typeface="+mn-cs"/>
              </a:rPr>
              <a:t>, and also Chernobyl’s painful legacy: Ukrainians’ memory of the Soviet Union’s disregard for their lives. “ The Atlantic this month</a:t>
            </a:r>
            <a:endParaRPr lang="en-US" dirty="0"/>
          </a:p>
        </p:txBody>
      </p:sp>
      <p:sp>
        <p:nvSpPr>
          <p:cNvPr id="4" name="Slide Number Placeholder 3"/>
          <p:cNvSpPr>
            <a:spLocks noGrp="1"/>
          </p:cNvSpPr>
          <p:nvPr>
            <p:ph type="sldNum" sz="quarter" idx="5"/>
          </p:nvPr>
        </p:nvSpPr>
        <p:spPr/>
        <p:txBody>
          <a:bodyPr/>
          <a:lstStyle/>
          <a:p>
            <a:fld id="{76F106CE-F872-B847-9A49-57C4CB53564E}" type="slidenum">
              <a:rPr lang="en-US" smtClean="0"/>
              <a:t>16</a:t>
            </a:fld>
            <a:endParaRPr lang="en-US"/>
          </a:p>
        </p:txBody>
      </p:sp>
    </p:spTree>
    <p:extLst>
      <p:ext uri="{BB962C8B-B14F-4D97-AF65-F5344CB8AC3E}">
        <p14:creationId xmlns:p14="http://schemas.microsoft.com/office/powerpoint/2010/main" val="301337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1954,</a:t>
            </a:r>
            <a:r>
              <a:rPr lang="en-US" sz="1200" b="0" i="0" kern="1200" dirty="0">
                <a:solidFill>
                  <a:schemeClr val="tx1"/>
                </a:solidFill>
                <a:effectLst/>
                <a:latin typeface="+mn-lt"/>
                <a:ea typeface="+mn-ea"/>
                <a:cs typeface="+mn-cs"/>
              </a:rPr>
              <a:t>the US rushed to get a nuclear power plant up and running to show that atoms could be used for peaceful purposes. The head of the atomic </a:t>
            </a:r>
            <a:r>
              <a:rPr lang="en-US" sz="1200" b="0" i="0" kern="1200" dirty="0" err="1">
                <a:solidFill>
                  <a:schemeClr val="tx1"/>
                </a:solidFill>
                <a:effectLst/>
                <a:latin typeface="+mn-lt"/>
                <a:ea typeface="+mn-ea"/>
                <a:cs typeface="+mn-cs"/>
              </a:rPr>
              <a:t>energ</a:t>
            </a:r>
            <a:r>
              <a:rPr lang="en-US" sz="1200" b="0" i="0" kern="1200" dirty="0">
                <a:solidFill>
                  <a:schemeClr val="tx1"/>
                </a:solidFill>
                <a:effectLst/>
                <a:latin typeface="+mn-lt"/>
                <a:ea typeface="+mn-ea"/>
                <a:cs typeface="+mn-cs"/>
              </a:rPr>
              <a:t> commission pronounced </a:t>
            </a:r>
            <a:r>
              <a:rPr lang="en-US" sz="1200" b="0" i="0" kern="1200" dirty="0" err="1">
                <a:solidFill>
                  <a:schemeClr val="tx1"/>
                </a:solidFill>
                <a:effectLst/>
                <a:latin typeface="+mn-lt"/>
                <a:ea typeface="+mn-ea"/>
                <a:cs typeface="+mn-cs"/>
              </a:rPr>
              <a:t>taht</a:t>
            </a:r>
            <a:r>
              <a:rPr lang="en-US" sz="1200" b="0" i="0" kern="1200" dirty="0">
                <a:solidFill>
                  <a:schemeClr val="tx1"/>
                </a:solidFill>
                <a:effectLst/>
                <a:latin typeface="+mn-lt"/>
                <a:ea typeface="+mn-ea"/>
                <a:cs typeface="+mn-cs"/>
              </a:rPr>
              <a:t> nuclear energy would be too cheap to meter though  Some scientists and industrialists disagreed.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F106CE-F872-B847-9A49-57C4CB53564E}" type="slidenum">
              <a:rPr lang="en-US" smtClean="0"/>
              <a:t>2</a:t>
            </a:fld>
            <a:endParaRPr lang="en-US"/>
          </a:p>
        </p:txBody>
      </p:sp>
    </p:spTree>
    <p:extLst>
      <p:ext uri="{BB962C8B-B14F-4D97-AF65-F5344CB8AC3E}">
        <p14:creationId xmlns:p14="http://schemas.microsoft.com/office/powerpoint/2010/main" val="97896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PLNAT VOGTLE IN GEORGIA IS THE FIRST NEW NUCLEAR POWER PLANT IN US IN 30 YEARS.  </a:t>
            </a:r>
            <a:r>
              <a:rPr lang="en-US" dirty="0" err="1"/>
              <a:t>Consgtruction</a:t>
            </a:r>
            <a:r>
              <a:rPr lang="en-US" dirty="0"/>
              <a:t> started in 2012,Supposed to open 2016,2017( now 2023 for first and 2024 for second reactor) , Westinghouse reactor designer bankrupt and costs more than double to $30 billion from original estimate of $14 million. </a:t>
            </a:r>
            <a:r>
              <a:rPr lang="en-US" dirty="0" err="1"/>
              <a:t>COSTSand</a:t>
            </a:r>
            <a:r>
              <a:rPr lang="en-US" dirty="0"/>
              <a:t> DELAYS. STARTED IN 2012 .Georgia Power ratepayers on the hook for most of the costs. https://</a:t>
            </a:r>
            <a:r>
              <a:rPr lang="en-US" dirty="0" err="1"/>
              <a:t>www.eenews.net</a:t>
            </a:r>
            <a:r>
              <a:rPr lang="en-US" dirty="0"/>
              <a:t>/articles/plant-vogtle-hits-new-delays-costs-surge-near-30b/ </a:t>
            </a:r>
          </a:p>
        </p:txBody>
      </p:sp>
      <p:sp>
        <p:nvSpPr>
          <p:cNvPr id="4" name="Slide Number Placeholder 3"/>
          <p:cNvSpPr>
            <a:spLocks noGrp="1"/>
          </p:cNvSpPr>
          <p:nvPr>
            <p:ph type="sldNum" sz="quarter" idx="5"/>
          </p:nvPr>
        </p:nvSpPr>
        <p:spPr/>
        <p:txBody>
          <a:bodyPr/>
          <a:lstStyle/>
          <a:p>
            <a:fld id="{76F106CE-F872-B847-9A49-57C4CB53564E}" type="slidenum">
              <a:rPr lang="en-US" smtClean="0"/>
              <a:t>3</a:t>
            </a:fld>
            <a:endParaRPr lang="en-US"/>
          </a:p>
        </p:txBody>
      </p:sp>
    </p:spTree>
    <p:extLst>
      <p:ext uri="{BB962C8B-B14F-4D97-AF65-F5344CB8AC3E}">
        <p14:creationId xmlns:p14="http://schemas.microsoft.com/office/powerpoint/2010/main" val="98584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Ocotber</a:t>
            </a:r>
            <a:r>
              <a:rPr lang="en-US" dirty="0"/>
              <a:t> 2021. https://</a:t>
            </a:r>
            <a:r>
              <a:rPr lang="en-US" dirty="0" err="1"/>
              <a:t>www.lazard.com</a:t>
            </a:r>
            <a:r>
              <a:rPr lang="en-US" dirty="0"/>
              <a:t>/perspective/levelized-cost-of-energy-levelized-cost-of-storage-and-levelized-cost-of-hydrogen/ </a:t>
            </a:r>
          </a:p>
          <a:p>
            <a:r>
              <a:rPr lang="en-US" dirty="0"/>
              <a:t>comparing existing power plants (coal, nuclear and </a:t>
            </a:r>
            <a:r>
              <a:rPr lang="en-US" dirty="0" err="1"/>
              <a:t>gccp</a:t>
            </a:r>
            <a:r>
              <a:rPr lang="en-US" dirty="0"/>
              <a:t>) with new renewable . Even this is cost competitive. Lines for renewable represent lower limits of cost for the renewable.. LCOE cost competitive for renewables with existing conventional</a:t>
            </a:r>
          </a:p>
          <a:p>
            <a:endParaRPr lang="en-US" dirty="0"/>
          </a:p>
          <a:p>
            <a:r>
              <a:rPr lang="en-US" dirty="0"/>
              <a:t>Per Mark Jacobs: does not take into account: cost of delays, meltdowns, and costs of storing wastes( someone has to pay for it) currently $500 million/year for 100</a:t>
            </a:r>
          </a:p>
        </p:txBody>
      </p:sp>
      <p:sp>
        <p:nvSpPr>
          <p:cNvPr id="4" name="Slide Number Placeholder 3"/>
          <p:cNvSpPr>
            <a:spLocks noGrp="1"/>
          </p:cNvSpPr>
          <p:nvPr>
            <p:ph type="sldNum" sz="quarter" idx="5"/>
          </p:nvPr>
        </p:nvSpPr>
        <p:spPr/>
        <p:txBody>
          <a:bodyPr/>
          <a:lstStyle/>
          <a:p>
            <a:fld id="{76F106CE-F872-B847-9A49-57C4CB53564E}" type="slidenum">
              <a:rPr lang="en-US" smtClean="0"/>
              <a:t>4</a:t>
            </a:fld>
            <a:endParaRPr lang="en-US"/>
          </a:p>
        </p:txBody>
      </p:sp>
    </p:spTree>
    <p:extLst>
      <p:ext uri="{BB962C8B-B14F-4D97-AF65-F5344CB8AC3E}">
        <p14:creationId xmlns:p14="http://schemas.microsoft.com/office/powerpoint/2010/main" val="407278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https://</a:t>
            </a:r>
            <a:r>
              <a:rPr lang="en-US" dirty="0" err="1"/>
              <a:t>pubs.acs.org</a:t>
            </a:r>
            <a:r>
              <a:rPr lang="en-US" dirty="0"/>
              <a:t>/</a:t>
            </a:r>
            <a:r>
              <a:rPr lang="en-US" dirty="0" err="1"/>
              <a:t>doi</a:t>
            </a:r>
            <a:r>
              <a:rPr lang="en-US" dirty="0"/>
              <a:t>/10.1021/acs.estlett.0c00424. Annually in the US deaths from pm2.5 pollution are </a:t>
            </a:r>
            <a:r>
              <a:rPr lang="en-US" dirty="0">
                <a:solidFill>
                  <a:schemeClr val="bg1"/>
                </a:solidFill>
              </a:rPr>
              <a:t>estimated at 100,000-200,000 </a:t>
            </a:r>
            <a:endParaRPr lang="en-US" dirty="0"/>
          </a:p>
        </p:txBody>
      </p:sp>
      <p:sp>
        <p:nvSpPr>
          <p:cNvPr id="4" name="Slide Number Placeholder 3"/>
          <p:cNvSpPr>
            <a:spLocks noGrp="1"/>
          </p:cNvSpPr>
          <p:nvPr>
            <p:ph type="sldNum" sz="quarter" idx="5"/>
          </p:nvPr>
        </p:nvSpPr>
        <p:spPr/>
        <p:txBody>
          <a:bodyPr/>
          <a:lstStyle/>
          <a:p>
            <a:fld id="{76F106CE-F872-B847-9A49-57C4CB53564E}" type="slidenum">
              <a:rPr lang="en-US" smtClean="0"/>
              <a:t>5</a:t>
            </a:fld>
            <a:endParaRPr lang="en-US"/>
          </a:p>
        </p:txBody>
      </p:sp>
    </p:spTree>
    <p:extLst>
      <p:ext uri="{BB962C8B-B14F-4D97-AF65-F5344CB8AC3E}">
        <p14:creationId xmlns:p14="http://schemas.microsoft.com/office/powerpoint/2010/main" val="40405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AbdulKhan</a:t>
            </a:r>
            <a:r>
              <a:rPr lang="en-US" sz="1200" dirty="0">
                <a:solidFill>
                  <a:schemeClr val="bg1"/>
                </a:solidFill>
              </a:rPr>
              <a:t>,  from Pakistan Pakistan, learned enrichment in Europe, stole plans, list of suppliers and helped Pakistan, N Korea and Iran.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India and Israel acquired research reactor and reprocessing technology under atoms for peace  from US, Canada, and Europe. N Korea developed a small reactor and through reprocessing its plutonium was able to make its nuclear weapons</a:t>
            </a:r>
          </a:p>
          <a:p>
            <a:r>
              <a:rPr lang="en-US" dirty="0"/>
              <a:t>Nuclear power provides the technology, expertise  and infrastructure for nuclear weapons production.  (</a:t>
            </a:r>
            <a:r>
              <a:rPr lang="en-US" dirty="0" err="1"/>
              <a:t>Insurmoutable</a:t>
            </a:r>
            <a:r>
              <a:rPr lang="en-US" dirty="0"/>
              <a:t> Risks , Brice Smith, IEER Press. </a:t>
            </a:r>
            <a:r>
              <a:rPr lang="en-US" u="sng" dirty="0">
                <a:hlinkClick r:id="rId3"/>
              </a:rPr>
              <a:t>https://www.amazon.com/Insurmountable-Risks-Dangers-Nuclear-Climate/dp/1571431624</a:t>
            </a:r>
            <a:r>
              <a:rPr lang="en-US" u="sng" dirty="0"/>
              <a:t>. STOP</a:t>
            </a:r>
            <a:endParaRPr lang="en-US" dirty="0"/>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an atomic bomb you need a radioisotope that can sustain a chain reaction and with nuclear power you can get both u235 , the Hiroshima bomb fuel and plutonium, the Nagasaki bomb fuel. </a:t>
            </a:r>
          </a:p>
        </p:txBody>
      </p:sp>
      <p:sp>
        <p:nvSpPr>
          <p:cNvPr id="4" name="Slide Number Placeholder 3"/>
          <p:cNvSpPr>
            <a:spLocks noGrp="1"/>
          </p:cNvSpPr>
          <p:nvPr>
            <p:ph type="sldNum" sz="quarter" idx="5"/>
          </p:nvPr>
        </p:nvSpPr>
        <p:spPr/>
        <p:txBody>
          <a:bodyPr/>
          <a:lstStyle/>
          <a:p>
            <a:fld id="{76F106CE-F872-B847-9A49-57C4CB53564E}" type="slidenum">
              <a:rPr lang="en-US" smtClean="0"/>
              <a:t>6</a:t>
            </a:fld>
            <a:endParaRPr lang="en-US"/>
          </a:p>
        </p:txBody>
      </p:sp>
    </p:spTree>
    <p:extLst>
      <p:ext uri="{BB962C8B-B14F-4D97-AF65-F5344CB8AC3E}">
        <p14:creationId xmlns:p14="http://schemas.microsoft.com/office/powerpoint/2010/main" val="386155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F106CE-F872-B847-9A49-57C4CB53564E}" type="slidenum">
              <a:rPr lang="en-US" smtClean="0"/>
              <a:t>7</a:t>
            </a:fld>
            <a:endParaRPr lang="en-US"/>
          </a:p>
        </p:txBody>
      </p:sp>
    </p:spTree>
    <p:extLst>
      <p:ext uri="{BB962C8B-B14F-4D97-AF65-F5344CB8AC3E}">
        <p14:creationId xmlns:p14="http://schemas.microsoft.com/office/powerpoint/2010/main" val="300314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For miners, there is An increased risk of lung cancer from  uranium decay product  radon and radon daughters  daughter  and </a:t>
            </a:r>
            <a:r>
              <a:rPr lang="en-US" sz="1200" kern="1200" dirty="0" err="1">
                <a:solidFill>
                  <a:schemeClr val="tx1"/>
                </a:solidFill>
                <a:effectLst/>
                <a:latin typeface="+mn-lt"/>
                <a:ea typeface="+mn-ea"/>
                <a:cs typeface="+mn-cs"/>
              </a:rPr>
              <a:t>slilicosis</a:t>
            </a:r>
            <a:r>
              <a:rPr lang="en-US" sz="1200" kern="1200" dirty="0">
                <a:solidFill>
                  <a:schemeClr val="tx1"/>
                </a:solidFill>
                <a:effectLst/>
                <a:latin typeface="+mn-lt"/>
                <a:ea typeface="+mn-ea"/>
                <a:cs typeface="+mn-cs"/>
              </a:rPr>
              <a:t> from the dust in uranium miners, </a:t>
            </a:r>
          </a:p>
          <a:p>
            <a:r>
              <a:rPr lang="en-US" dirty="0">
                <a:hlinkClick r:id="rId3"/>
              </a:rPr>
              <a:t>https://www.epa.gov/navajo-nation-uranium-cleanup/abandoned-mines-cleanup</a:t>
            </a:r>
            <a:endParaRPr lang="en-US" dirty="0"/>
          </a:p>
          <a:p>
            <a:r>
              <a:rPr lang="en-US" dirty="0"/>
              <a:t>From 1944 to 1986, nearly 30 million tons of uranium ore were extracted from Navajo land. More than 500 of the </a:t>
            </a:r>
            <a:r>
              <a:rPr lang="en-US" dirty="0" err="1"/>
              <a:t>abandonmed</a:t>
            </a:r>
            <a:r>
              <a:rPr lang="en-US" dirty="0"/>
              <a:t> uranium mines, half of the total, are on Navajo land. Homes were built with uranium tailings which caused </a:t>
            </a:r>
            <a:r>
              <a:rPr lang="en-US" dirty="0" err="1"/>
              <a:t>exposjre</a:t>
            </a:r>
            <a:r>
              <a:rPr lang="en-US" dirty="0"/>
              <a:t> to radon gas.  Homes and water contaminated with elevated radiation levels (EPA 2021) Risk of lung, bone cancer, kidney damage, and other disease.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of proximity to uranium mines have found increased hypertension,  autoimmune disease ,Rev Environ Health 2011;26(4):231–249</a:t>
            </a:r>
          </a:p>
        </p:txBody>
      </p:sp>
      <p:sp>
        <p:nvSpPr>
          <p:cNvPr id="4" name="Slide Number Placeholder 3"/>
          <p:cNvSpPr>
            <a:spLocks noGrp="1"/>
          </p:cNvSpPr>
          <p:nvPr>
            <p:ph type="sldNum" sz="quarter" idx="5"/>
          </p:nvPr>
        </p:nvSpPr>
        <p:spPr/>
        <p:txBody>
          <a:bodyPr/>
          <a:lstStyle/>
          <a:p>
            <a:fld id="{76F106CE-F872-B847-9A49-57C4CB53564E}" type="slidenum">
              <a:rPr lang="en-US" smtClean="0"/>
              <a:t>8</a:t>
            </a:fld>
            <a:endParaRPr lang="en-US"/>
          </a:p>
        </p:txBody>
      </p:sp>
    </p:spTree>
    <p:extLst>
      <p:ext uri="{BB962C8B-B14F-4D97-AF65-F5344CB8AC3E}">
        <p14:creationId xmlns:p14="http://schemas.microsoft.com/office/powerpoint/2010/main" val="270978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404980"/>
          </a:xfrm>
        </p:spPr>
        <p:txBody>
          <a:bodyPr/>
          <a:lstStyle/>
          <a:p>
            <a:r>
              <a:rPr lang="en-US" dirty="0"/>
              <a:t>Alert came from NPP worker in </a:t>
            </a:r>
            <a:r>
              <a:rPr lang="en-US" dirty="0" err="1"/>
              <a:t>Sweeden</a:t>
            </a:r>
            <a:r>
              <a:rPr lang="en-US" dirty="0"/>
              <a:t> , 1100 km away who saw a rise in radiation </a:t>
            </a:r>
            <a:r>
              <a:rPr lang="en-US" dirty="0" err="1"/>
              <a:t>levels.Thryoid</a:t>
            </a:r>
            <a:r>
              <a:rPr lang="en-US" dirty="0"/>
              <a:t> cancers in children: Ukraine, Russia, Belarus; childhood leukemias in Ukraine; : total </a:t>
            </a:r>
            <a:r>
              <a:rPr lang="en-US" dirty="0" err="1"/>
              <a:t>cacners</a:t>
            </a:r>
            <a:r>
              <a:rPr lang="en-US" dirty="0"/>
              <a:t> small increase in a small study in Sweden that related the Cs137 contamination map with deaths, Finally study of Chernobyl liquidators found increase in solid cancers,, </a:t>
            </a:r>
            <a:r>
              <a:rPr lang="en-US" dirty="0" err="1"/>
              <a:t>digestivecancers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Land around the reactor will be uninhabitable for 20,000 years Land around reactor uninhabitable 20,000 years. https://</a:t>
            </a:r>
            <a:r>
              <a:rPr lang="en-US" dirty="0" err="1"/>
              <a:t>www.nationalgeographic.com</a:t>
            </a:r>
            <a:r>
              <a:rPr lang="en-US" dirty="0"/>
              <a:t>/culture/article/</a:t>
            </a:r>
            <a:r>
              <a:rPr lang="en-US" dirty="0" err="1"/>
              <a:t>chernobyl</a:t>
            </a:r>
            <a:r>
              <a:rPr lang="en-US" dirty="0"/>
              <a:t>-disaster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CULTURAL Chernobyl as a media for global art. </a:t>
            </a:r>
            <a:r>
              <a:rPr lang="en-US" dirty="0" err="1"/>
              <a:t>Diggit</a:t>
            </a:r>
            <a:r>
              <a:rPr lang="en-US" dirty="0"/>
              <a:t> Mag. Murals in the exclusion zone , Nobel prize-winning author Svetlana Alexievich for her book, </a:t>
            </a:r>
            <a:r>
              <a:rPr lang="en-US" i="1" dirty="0"/>
              <a:t>Chernobyl Prayer</a:t>
            </a:r>
            <a:r>
              <a:rPr lang="en-US" dirty="0"/>
              <a:t>  basis of , miniseries HBO Chernobyl, Pink Floyd music video Marooned.</a:t>
            </a:r>
          </a:p>
          <a:p>
            <a:r>
              <a:rPr lang="en-US" dirty="0"/>
              <a:t>https://</a:t>
            </a:r>
            <a:r>
              <a:rPr lang="en-US" dirty="0" err="1"/>
              <a:t>ideas.ted.com</a:t>
            </a:r>
            <a:r>
              <a:rPr lang="en-US" dirty="0"/>
              <a:t>/after-a-nuclear-disaster-then-what-a-surprising-look-at-the-animals-of-chernobyl-and-fukushima/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https://</a:t>
            </a:r>
            <a:r>
              <a:rPr lang="en-US" dirty="0" err="1"/>
              <a:t>www.sciencedirect.com</a:t>
            </a:r>
            <a:r>
              <a:rPr lang="en-US" dirty="0"/>
              <a:t>/science/article/</a:t>
            </a:r>
            <a:r>
              <a:rPr lang="en-US" dirty="0" err="1"/>
              <a:t>pii</a:t>
            </a:r>
            <a:r>
              <a:rPr lang="en-US" dirty="0"/>
              <a:t>/S2212420918304163   study of </a:t>
            </a:r>
            <a:r>
              <a:rPr lang="en-US" dirty="0" err="1"/>
              <a:t>Stronium</a:t>
            </a:r>
            <a:r>
              <a:rPr lang="en-US" dirty="0"/>
              <a:t> 90 ()  and Cs 137 still contamination in  soil and trees.</a:t>
            </a:r>
          </a:p>
          <a:p>
            <a:endParaRPr lang="en-US" dirty="0"/>
          </a:p>
          <a:p>
            <a:r>
              <a:rPr lang="en-US" u="sng" dirty="0">
                <a:hlinkClick r:id="rId3"/>
              </a:rPr>
              <a:t>https://www.ncbi.nlm.nih.gov/pmc/articles/PMC5223674/pdf/bmjopen-2016-011924.pdf</a:t>
            </a:r>
            <a:endParaRPr lang="en-US" u="sng" dirty="0"/>
          </a:p>
          <a:p>
            <a:r>
              <a:rPr lang="en-US" u="sng" dirty="0">
                <a:hlinkClick r:id="rId4"/>
              </a:rPr>
              <a:t>https://reader.elsevier.com/reader/sd/pii/S1470204502007271</a:t>
            </a:r>
            <a:r>
              <a:rPr lang="en-US" dirty="0"/>
              <a:t>?</a:t>
            </a:r>
          </a:p>
          <a:p>
            <a:r>
              <a:rPr lang="en-US" dirty="0"/>
              <a:t>https://</a:t>
            </a:r>
            <a:r>
              <a:rPr lang="en-US" dirty="0" err="1"/>
              <a:t>www.livescience.com</a:t>
            </a:r>
            <a:r>
              <a:rPr lang="en-US" dirty="0"/>
              <a:t>/</a:t>
            </a:r>
            <a:r>
              <a:rPr lang="en-US" dirty="0" err="1"/>
              <a:t>chernobyl</a:t>
            </a:r>
            <a:r>
              <a:rPr lang="en-US" dirty="0"/>
              <a:t>-exclusion-zone </a:t>
            </a:r>
          </a:p>
          <a:p>
            <a:r>
              <a:rPr lang="en-US" dirty="0"/>
              <a:t>https://</a:t>
            </a:r>
            <a:r>
              <a:rPr lang="en-US" dirty="0" err="1"/>
              <a:t>www.forbes.com</a:t>
            </a:r>
            <a:r>
              <a:rPr lang="en-US" dirty="0"/>
              <a:t>/sites/</a:t>
            </a:r>
            <a:r>
              <a:rPr lang="en-US" dirty="0" err="1"/>
              <a:t>jamesrodgerseurope</a:t>
            </a:r>
            <a:r>
              <a:rPr lang="en-US" dirty="0"/>
              <a:t>/2021/05/01/ how-the-</a:t>
            </a:r>
            <a:r>
              <a:rPr lang="en-US" dirty="0" err="1"/>
              <a:t>chernobyl</a:t>
            </a:r>
            <a:r>
              <a:rPr lang="en-US" dirty="0"/>
              <a:t>-nuclear-disaster-shaped-</a:t>
            </a:r>
            <a:r>
              <a:rPr lang="en-US" dirty="0" err="1"/>
              <a:t>russia</a:t>
            </a:r>
            <a:r>
              <a:rPr lang="en-US" dirty="0"/>
              <a:t>-and-</a:t>
            </a:r>
            <a:r>
              <a:rPr lang="en-US" dirty="0" err="1"/>
              <a:t>ukraine</a:t>
            </a:r>
            <a:endParaRPr lang="en-US" dirty="0"/>
          </a:p>
        </p:txBody>
      </p:sp>
      <p:sp>
        <p:nvSpPr>
          <p:cNvPr id="4" name="Slide Number Placeholder 3"/>
          <p:cNvSpPr>
            <a:spLocks noGrp="1"/>
          </p:cNvSpPr>
          <p:nvPr>
            <p:ph type="sldNum" sz="quarter" idx="5"/>
          </p:nvPr>
        </p:nvSpPr>
        <p:spPr/>
        <p:txBody>
          <a:bodyPr/>
          <a:lstStyle/>
          <a:p>
            <a:fld id="{76F106CE-F872-B847-9A49-57C4CB53564E}" type="slidenum">
              <a:rPr lang="en-US" smtClean="0"/>
              <a:t>9</a:t>
            </a:fld>
            <a:endParaRPr lang="en-US"/>
          </a:p>
        </p:txBody>
      </p:sp>
    </p:spTree>
    <p:extLst>
      <p:ext uri="{BB962C8B-B14F-4D97-AF65-F5344CB8AC3E}">
        <p14:creationId xmlns:p14="http://schemas.microsoft.com/office/powerpoint/2010/main" val="355095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433B-82E0-A648-9023-7E2BB9EB6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79906-88F3-F14C-B128-3F9106EE7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8079AA-2472-A04F-BDD5-46BCAF8D92DA}"/>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5" name="Footer Placeholder 4">
            <a:extLst>
              <a:ext uri="{FF2B5EF4-FFF2-40B4-BE49-F238E27FC236}">
                <a16:creationId xmlns:a16="http://schemas.microsoft.com/office/drawing/2014/main" id="{39828B18-6702-3246-8C0A-452A26354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78960-E568-2F41-AA17-7DC3B623F93E}"/>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167747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1C8-7E08-6A4F-949E-88229C574A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D06644-6B41-0149-AE4E-24616E7F36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D259A-B125-B64D-85F3-463D0E42C6BC}"/>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5" name="Footer Placeholder 4">
            <a:extLst>
              <a:ext uri="{FF2B5EF4-FFF2-40B4-BE49-F238E27FC236}">
                <a16:creationId xmlns:a16="http://schemas.microsoft.com/office/drawing/2014/main" id="{C64E3958-6E4E-0841-B45C-77A36CEDE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B31BB-DEB8-5944-9E38-8A5EF64E9893}"/>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175063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E9717-D321-7F41-A088-E48C121EE8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DEC31F-0511-0545-8B09-2FCC3FF84A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29CBD-9C43-334E-9DBC-4C69F8E41EB4}"/>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5" name="Footer Placeholder 4">
            <a:extLst>
              <a:ext uri="{FF2B5EF4-FFF2-40B4-BE49-F238E27FC236}">
                <a16:creationId xmlns:a16="http://schemas.microsoft.com/office/drawing/2014/main" id="{7AA83347-3E32-5544-99FE-8E9A2DD39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E64B6-4AD4-9441-AC4A-9E99270A4103}"/>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341876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A469-B64D-5049-BD99-42A146F80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C905E-B95B-4744-94AB-F3701E93D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3C77A-8E96-8047-88F2-7221F3025FF9}"/>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5" name="Footer Placeholder 4">
            <a:extLst>
              <a:ext uri="{FF2B5EF4-FFF2-40B4-BE49-F238E27FC236}">
                <a16:creationId xmlns:a16="http://schemas.microsoft.com/office/drawing/2014/main" id="{242E4A56-98E7-DD41-98D0-687D9FB60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1FECE-3B39-1F4D-9EB0-70E48B4B57A9}"/>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35359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DE74-089F-B840-AF50-1D72D09AA5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79B26-C8A4-BD40-98B2-FC7B0B6AD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E285E6-AB0C-7B4A-8887-DBD7142D5E5F}"/>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5" name="Footer Placeholder 4">
            <a:extLst>
              <a:ext uri="{FF2B5EF4-FFF2-40B4-BE49-F238E27FC236}">
                <a16:creationId xmlns:a16="http://schemas.microsoft.com/office/drawing/2014/main" id="{4BAD7D90-963B-EE41-8C44-6235D7DD1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04E29-372A-564B-92CA-1EFD8040D4B6}"/>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8663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2BD2-CD9C-FC4A-A389-B8A4ECA84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3B77A-7211-3D47-B85E-BB44FA7F4D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122B-44B2-FE45-B152-75CE2E74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FC14D2-325A-A64D-9114-87D48E98DA89}"/>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6" name="Footer Placeholder 5">
            <a:extLst>
              <a:ext uri="{FF2B5EF4-FFF2-40B4-BE49-F238E27FC236}">
                <a16:creationId xmlns:a16="http://schemas.microsoft.com/office/drawing/2014/main" id="{F3BCF9D6-1D2C-294F-A208-98CFDE8E89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66A2A2-08E5-7B47-B871-220311446406}"/>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115285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08C9-7159-FA41-945E-FD617125F9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C6CC7F-8DA3-0A42-BB36-06B09ADF0F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9C5F8-37AA-BD48-A2F6-1C8D86F054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6C2DA9-DBB3-F147-A744-EDC5FDD80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541DD0-4642-C84F-B6A8-941455D895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10D60D-F427-C24D-9F3D-2752F2094791}"/>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8" name="Footer Placeholder 7">
            <a:extLst>
              <a:ext uri="{FF2B5EF4-FFF2-40B4-BE49-F238E27FC236}">
                <a16:creationId xmlns:a16="http://schemas.microsoft.com/office/drawing/2014/main" id="{DC1AE52C-DB81-914E-BDE5-1F664FC93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CD695C-3C2C-1646-A41D-3DA3C6CCC5BB}"/>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272898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0E9E-A9A3-5E4B-90CE-91333C8473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958885-F273-4447-910D-DFD9ADE28357}"/>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4" name="Footer Placeholder 3">
            <a:extLst>
              <a:ext uri="{FF2B5EF4-FFF2-40B4-BE49-F238E27FC236}">
                <a16:creationId xmlns:a16="http://schemas.microsoft.com/office/drawing/2014/main" id="{B199BEA2-E63B-564E-9899-1D4CA68E87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A522E1-C772-2746-B6F5-2E828D459F3F}"/>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76930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9EE84-81FF-6A4D-92B8-A53CC8FAEA39}"/>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3" name="Footer Placeholder 2">
            <a:extLst>
              <a:ext uri="{FF2B5EF4-FFF2-40B4-BE49-F238E27FC236}">
                <a16:creationId xmlns:a16="http://schemas.microsoft.com/office/drawing/2014/main" id="{B9D647E0-328C-A746-89B9-5C84AEFFA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09B0D-93DE-EC4F-A45F-ACECF8BA52DD}"/>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407081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B99B-D4FF-4942-9352-D0AE77353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3A188-1CF2-7044-BBB1-316F375E7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9AB2DE-7208-BC44-B0E4-49FE7AD2D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57B8DB-B7CD-4741-859F-5C3114B5EE91}"/>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6" name="Footer Placeholder 5">
            <a:extLst>
              <a:ext uri="{FF2B5EF4-FFF2-40B4-BE49-F238E27FC236}">
                <a16:creationId xmlns:a16="http://schemas.microsoft.com/office/drawing/2014/main" id="{0F8CFF63-D6BC-314E-BCD9-DE4EB1AB8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2334B-1137-144B-BD0F-158FECC9601D}"/>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69896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63E3-0DE8-8A4D-BB10-2C8B981A2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80E808-26BA-E645-BC58-C684527EC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30EF9D-AECD-9542-BAED-701A757B3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97FDE-BE7F-F84D-815C-68C6A677142B}"/>
              </a:ext>
            </a:extLst>
          </p:cNvPr>
          <p:cNvSpPr>
            <a:spLocks noGrp="1"/>
          </p:cNvSpPr>
          <p:nvPr>
            <p:ph type="dt" sz="half" idx="10"/>
          </p:nvPr>
        </p:nvSpPr>
        <p:spPr/>
        <p:txBody>
          <a:bodyPr/>
          <a:lstStyle/>
          <a:p>
            <a:fld id="{33452A23-49EC-1A41-91E7-9C7A159403E8}" type="datetimeFigureOut">
              <a:rPr lang="en-US" smtClean="0"/>
              <a:t>5/11/22</a:t>
            </a:fld>
            <a:endParaRPr lang="en-US"/>
          </a:p>
        </p:txBody>
      </p:sp>
      <p:sp>
        <p:nvSpPr>
          <p:cNvPr id="6" name="Footer Placeholder 5">
            <a:extLst>
              <a:ext uri="{FF2B5EF4-FFF2-40B4-BE49-F238E27FC236}">
                <a16:creationId xmlns:a16="http://schemas.microsoft.com/office/drawing/2014/main" id="{16BB3D09-513F-784C-B420-293BB67E8D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647B0-A157-9F4A-95DC-213B6AA938FA}"/>
              </a:ext>
            </a:extLst>
          </p:cNvPr>
          <p:cNvSpPr>
            <a:spLocks noGrp="1"/>
          </p:cNvSpPr>
          <p:nvPr>
            <p:ph type="sldNum" sz="quarter" idx="12"/>
          </p:nvPr>
        </p:nvSpPr>
        <p:spPr/>
        <p:txBody>
          <a:bodyPr/>
          <a:lstStyle/>
          <a:p>
            <a:fld id="{2B131FA2-22D5-B743-88DE-94025C1F70E3}" type="slidenum">
              <a:rPr lang="en-US" smtClean="0"/>
              <a:t>‹#›</a:t>
            </a:fld>
            <a:endParaRPr lang="en-US"/>
          </a:p>
        </p:txBody>
      </p:sp>
    </p:spTree>
    <p:extLst>
      <p:ext uri="{BB962C8B-B14F-4D97-AF65-F5344CB8AC3E}">
        <p14:creationId xmlns:p14="http://schemas.microsoft.com/office/powerpoint/2010/main" val="394188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E9209C-4A6C-AD45-B50E-D864D231A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F67A1-599E-7047-824D-C1AD330B0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CDA13-51D7-094A-B83D-661B0D158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52A23-49EC-1A41-91E7-9C7A159403E8}" type="datetimeFigureOut">
              <a:rPr lang="en-US" smtClean="0"/>
              <a:t>5/11/22</a:t>
            </a:fld>
            <a:endParaRPr lang="en-US"/>
          </a:p>
        </p:txBody>
      </p:sp>
      <p:sp>
        <p:nvSpPr>
          <p:cNvPr id="5" name="Footer Placeholder 4">
            <a:extLst>
              <a:ext uri="{FF2B5EF4-FFF2-40B4-BE49-F238E27FC236}">
                <a16:creationId xmlns:a16="http://schemas.microsoft.com/office/drawing/2014/main" id="{68B3B193-7979-C04E-A3B2-E9B987DD3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450FB-EE22-A44F-A296-2B5454166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31FA2-22D5-B743-88DE-94025C1F70E3}" type="slidenum">
              <a:rPr lang="en-US" smtClean="0"/>
              <a:t>‹#›</a:t>
            </a:fld>
            <a:endParaRPr lang="en-US"/>
          </a:p>
        </p:txBody>
      </p:sp>
    </p:spTree>
    <p:extLst>
      <p:ext uri="{BB962C8B-B14F-4D97-AF65-F5344CB8AC3E}">
        <p14:creationId xmlns:p14="http://schemas.microsoft.com/office/powerpoint/2010/main" val="2472796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728143-9676-6C4A-A828-9E8CEB56F7F1}"/>
              </a:ext>
            </a:extLst>
          </p:cNvPr>
          <p:cNvPicPr>
            <a:picLocks noChangeAspect="1"/>
          </p:cNvPicPr>
          <p:nvPr/>
        </p:nvPicPr>
        <p:blipFill>
          <a:blip r:embed="rId3"/>
          <a:stretch>
            <a:fillRect/>
          </a:stretch>
        </p:blipFill>
        <p:spPr>
          <a:xfrm>
            <a:off x="5686263" y="208521"/>
            <a:ext cx="5591336" cy="6649479"/>
          </a:xfrm>
          <a:prstGeom prst="rect">
            <a:avLst/>
          </a:prstGeom>
        </p:spPr>
      </p:pic>
      <p:sp>
        <p:nvSpPr>
          <p:cNvPr id="5" name="TextBox 4">
            <a:extLst>
              <a:ext uri="{FF2B5EF4-FFF2-40B4-BE49-F238E27FC236}">
                <a16:creationId xmlns:a16="http://schemas.microsoft.com/office/drawing/2014/main" id="{027BAF01-CD81-D94E-B3F4-D1D2254D9E43}"/>
              </a:ext>
            </a:extLst>
          </p:cNvPr>
          <p:cNvSpPr txBox="1"/>
          <p:nvPr/>
        </p:nvSpPr>
        <p:spPr>
          <a:xfrm>
            <a:off x="534798" y="208521"/>
            <a:ext cx="4985469" cy="2739211"/>
          </a:xfrm>
          <a:prstGeom prst="rect">
            <a:avLst/>
          </a:prstGeom>
          <a:noFill/>
        </p:spPr>
        <p:txBody>
          <a:bodyPr wrap="square">
            <a:spAutoFit/>
          </a:bodyPr>
          <a:lstStyle/>
          <a:p>
            <a:pPr marL="0" marR="0">
              <a:spcBef>
                <a:spcPts val="0"/>
              </a:spcBef>
              <a:spcAft>
                <a:spcPts val="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STORY OF RADIOACTIVITY,  THE RISKS OF NUCLEAR POWER with a few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CULTURAL REFERENCES</a:t>
            </a:r>
            <a:endPar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098" name="Picture 2" descr="Bikini Atoll: 'The Day the Sun Rose in the West' - Honolulu Civil Beat">
            <a:extLst>
              <a:ext uri="{FF2B5EF4-FFF2-40B4-BE49-F238E27FC236}">
                <a16:creationId xmlns:a16="http://schemas.microsoft.com/office/drawing/2014/main" id="{F2927615-584C-F64B-AAA8-B120A48FD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73867"/>
            <a:ext cx="5249333" cy="405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6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2B50BA-F446-7A40-A690-4532AF49F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0"/>
            <a:ext cx="10339387" cy="6858000"/>
          </a:xfrm>
          <a:prstGeom prst="rect">
            <a:avLst/>
          </a:prstGeom>
          <a:solidFill>
            <a:srgbClr val="750002"/>
          </a:solidFill>
        </p:spPr>
      </p:pic>
    </p:spTree>
    <p:extLst>
      <p:ext uri="{BB962C8B-B14F-4D97-AF65-F5344CB8AC3E}">
        <p14:creationId xmlns:p14="http://schemas.microsoft.com/office/powerpoint/2010/main" val="49333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E02C-75E0-6D4C-BBF5-7EF2D951266B}"/>
              </a:ext>
            </a:extLst>
          </p:cNvPr>
          <p:cNvSpPr>
            <a:spLocks noGrp="1"/>
          </p:cNvSpPr>
          <p:nvPr>
            <p:ph type="title"/>
          </p:nvPr>
        </p:nvSpPr>
        <p:spPr>
          <a:xfrm>
            <a:off x="1066800" y="186268"/>
            <a:ext cx="9425273" cy="965200"/>
          </a:xfrm>
        </p:spPr>
        <p:txBody>
          <a:bodyPr>
            <a:noAutofit/>
          </a:bodyPr>
          <a:lstStyle/>
          <a:p>
            <a:r>
              <a:rPr lang="en-US" b="1" dirty="0">
                <a:solidFill>
                  <a:schemeClr val="bg1"/>
                </a:solidFill>
              </a:rPr>
              <a:t>FUKUSHIMA MARCH 11, 2011: 3 REACTORS MELTDOWN AND MELT-THROUGH </a:t>
            </a:r>
          </a:p>
        </p:txBody>
      </p:sp>
      <p:sp>
        <p:nvSpPr>
          <p:cNvPr id="5" name="Picture Placeholder 2">
            <a:extLst>
              <a:ext uri="{FF2B5EF4-FFF2-40B4-BE49-F238E27FC236}">
                <a16:creationId xmlns:a16="http://schemas.microsoft.com/office/drawing/2014/main" id="{7FA7C698-D842-F640-9F84-6214CD5EE4C1}"/>
              </a:ext>
            </a:extLst>
          </p:cNvPr>
          <p:cNvSpPr txBox="1">
            <a:spLocks/>
          </p:cNvSpPr>
          <p:nvPr/>
        </p:nvSpPr>
        <p:spPr>
          <a:xfrm>
            <a:off x="5180012" y="995363"/>
            <a:ext cx="6172200" cy="4873625"/>
          </a:xfrm>
          <a:prstGeom prst="rect">
            <a:avLst/>
          </a:prstGeom>
        </p:spPr>
      </p:sp>
      <p:sp>
        <p:nvSpPr>
          <p:cNvPr id="6" name="Picture Placeholder 2">
            <a:extLst>
              <a:ext uri="{FF2B5EF4-FFF2-40B4-BE49-F238E27FC236}">
                <a16:creationId xmlns:a16="http://schemas.microsoft.com/office/drawing/2014/main" id="{FA969D1C-F728-AB49-AC5B-1F0E2C1DD2F1}"/>
              </a:ext>
            </a:extLst>
          </p:cNvPr>
          <p:cNvSpPr txBox="1">
            <a:spLocks/>
          </p:cNvSpPr>
          <p:nvPr/>
        </p:nvSpPr>
        <p:spPr>
          <a:xfrm>
            <a:off x="5180012" y="989012"/>
            <a:ext cx="6172200" cy="4873625"/>
          </a:xfrm>
          <a:prstGeom prst="rect">
            <a:avLst/>
          </a:prstGeom>
        </p:spPr>
      </p:sp>
      <p:pic>
        <p:nvPicPr>
          <p:cNvPr id="12" name="Picture Placeholder 11">
            <a:extLst>
              <a:ext uri="{FF2B5EF4-FFF2-40B4-BE49-F238E27FC236}">
                <a16:creationId xmlns:a16="http://schemas.microsoft.com/office/drawing/2014/main" id="{7A0C86C7-672A-DF4A-856A-10541BD40B0D}"/>
              </a:ext>
            </a:extLst>
          </p:cNvPr>
          <p:cNvPicPr>
            <a:picLocks noGrp="1" noChangeAspect="1"/>
          </p:cNvPicPr>
          <p:nvPr>
            <p:ph type="pic" idx="1"/>
          </p:nvPr>
        </p:nvPicPr>
        <p:blipFill>
          <a:blip r:embed="rId3"/>
          <a:srcRect l="16111" r="16111"/>
          <a:stretch>
            <a:fillRect/>
          </a:stretch>
        </p:blipFill>
        <p:spPr>
          <a:xfrm>
            <a:off x="6609006" y="1465268"/>
            <a:ext cx="5312061" cy="4655612"/>
          </a:xfrm>
        </p:spPr>
      </p:pic>
      <p:sp>
        <p:nvSpPr>
          <p:cNvPr id="11" name="TextBox 10">
            <a:extLst>
              <a:ext uri="{FF2B5EF4-FFF2-40B4-BE49-F238E27FC236}">
                <a16:creationId xmlns:a16="http://schemas.microsoft.com/office/drawing/2014/main" id="{EF2BD6FB-19DF-D242-87FB-DE7E287D7DC5}"/>
              </a:ext>
            </a:extLst>
          </p:cNvPr>
          <p:cNvSpPr txBox="1"/>
          <p:nvPr/>
        </p:nvSpPr>
        <p:spPr>
          <a:xfrm>
            <a:off x="270933" y="1151467"/>
            <a:ext cx="6014915" cy="4401205"/>
          </a:xfrm>
          <a:prstGeom prst="rect">
            <a:avLst/>
          </a:prstGeom>
          <a:noFill/>
        </p:spPr>
        <p:txBody>
          <a:bodyPr wrap="square">
            <a:spAutoFit/>
          </a:bodyPr>
          <a:lstStyle/>
          <a:p>
            <a:endParaRPr lang="en-US" sz="2800" dirty="0">
              <a:solidFill>
                <a:schemeClr val="bg1"/>
              </a:solidFill>
            </a:endParaRPr>
          </a:p>
          <a:p>
            <a:r>
              <a:rPr lang="en-US" sz="2800" dirty="0">
                <a:solidFill>
                  <a:schemeClr val="bg1"/>
                </a:solidFill>
              </a:rPr>
              <a:t>LAND CONTAMINATION 444sq REFUGESS- 160, 000 initially ; </a:t>
            </a:r>
          </a:p>
          <a:p>
            <a:r>
              <a:rPr lang="en-US" sz="2800" dirty="0">
                <a:solidFill>
                  <a:schemeClr val="bg1"/>
                </a:solidFill>
              </a:rPr>
              <a:t>COSTS: $200 billion</a:t>
            </a:r>
          </a:p>
          <a:p>
            <a:r>
              <a:rPr lang="en-US" sz="2800" dirty="0">
                <a:solidFill>
                  <a:schemeClr val="bg1"/>
                </a:solidFill>
              </a:rPr>
              <a:t>Radioactivity 10% of Chernobyl release.</a:t>
            </a:r>
          </a:p>
          <a:p>
            <a:r>
              <a:rPr lang="en-US" sz="2800" dirty="0">
                <a:solidFill>
                  <a:schemeClr val="bg1"/>
                </a:solidFill>
              </a:rPr>
              <a:t>Now animals reappearing where humans are not</a:t>
            </a:r>
          </a:p>
          <a:p>
            <a:r>
              <a:rPr lang="en-US" sz="2800" dirty="0">
                <a:solidFill>
                  <a:schemeClr val="bg1"/>
                </a:solidFill>
              </a:rPr>
              <a:t>2021 Release of over 1 million tons radioactive water into the Pacific over 30 years contaminating fish and seafood</a:t>
            </a:r>
          </a:p>
        </p:txBody>
      </p:sp>
    </p:spTree>
    <p:extLst>
      <p:ext uri="{BB962C8B-B14F-4D97-AF65-F5344CB8AC3E}">
        <p14:creationId xmlns:p14="http://schemas.microsoft.com/office/powerpoint/2010/main" val="219779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9550-1D01-624E-953C-2CD26B934D2B}"/>
              </a:ext>
            </a:extLst>
          </p:cNvPr>
          <p:cNvSpPr>
            <a:spLocks noGrp="1"/>
          </p:cNvSpPr>
          <p:nvPr>
            <p:ph type="title"/>
          </p:nvPr>
        </p:nvSpPr>
        <p:spPr/>
        <p:txBody>
          <a:bodyPr>
            <a:normAutofit fontScale="90000"/>
          </a:bodyPr>
          <a:lstStyle/>
          <a:p>
            <a:r>
              <a:rPr lang="en-US" dirty="0">
                <a:solidFill>
                  <a:schemeClr val="bg1"/>
                </a:solidFill>
              </a:rPr>
              <a:t>6) S</a:t>
            </a:r>
            <a:r>
              <a:rPr lang="en-US" b="1" dirty="0">
                <a:solidFill>
                  <a:schemeClr val="bg1"/>
                </a:solidFill>
              </a:rPr>
              <a:t>pent nuclear fuel </a:t>
            </a:r>
            <a:r>
              <a:rPr lang="en-US" b="1" i="1" dirty="0">
                <a:solidFill>
                  <a:schemeClr val="bg1"/>
                </a:solidFill>
              </a:rPr>
              <a:t>one of the most hazardous substances on Earth.”</a:t>
            </a:r>
            <a:r>
              <a:rPr lang="en-US" dirty="0">
                <a:solidFill>
                  <a:schemeClr val="bg1"/>
                </a:solidFill>
              </a:rPr>
              <a:t>: Now at NPP sites</a:t>
            </a:r>
          </a:p>
        </p:txBody>
      </p:sp>
      <p:sp>
        <p:nvSpPr>
          <p:cNvPr id="3" name="Content Placeholder 2">
            <a:extLst>
              <a:ext uri="{FF2B5EF4-FFF2-40B4-BE49-F238E27FC236}">
                <a16:creationId xmlns:a16="http://schemas.microsoft.com/office/drawing/2014/main" id="{1EB8717A-EF0E-4C49-8914-456FA8BD47A7}"/>
              </a:ext>
            </a:extLst>
          </p:cNvPr>
          <p:cNvSpPr>
            <a:spLocks noGrp="1"/>
          </p:cNvSpPr>
          <p:nvPr>
            <p:ph idx="1"/>
          </p:nvPr>
        </p:nvSpPr>
        <p:spPr/>
        <p:txBody>
          <a:bodyPr>
            <a:normAutofit/>
          </a:bodyPr>
          <a:lstStyle/>
          <a:p>
            <a:r>
              <a:rPr lang="en-US" dirty="0">
                <a:solidFill>
                  <a:schemeClr val="bg1"/>
                </a:solidFill>
              </a:rPr>
              <a:t>80,000 metric TONS  + 2000 PRODUCED YEARLY IN THE U.S..</a:t>
            </a:r>
          </a:p>
          <a:p>
            <a:r>
              <a:rPr lang="en-US" dirty="0">
                <a:solidFill>
                  <a:schemeClr val="bg1"/>
                </a:solidFill>
              </a:rPr>
              <a:t>70% CURRENTLY IN SPENT FUEL POOLS: REQUIRE CONSTANT ELECTRICITY AND WATER...</a:t>
            </a:r>
            <a:r>
              <a:rPr lang="en-US" b="1" dirty="0">
                <a:solidFill>
                  <a:schemeClr val="bg1"/>
                </a:solidFill>
              </a:rPr>
              <a:t> If a fire SFP at the Limerick NPP near Philadelphia,, radioactive release might contaminate an area twice the size of New Jersey.  </a:t>
            </a:r>
          </a:p>
          <a:p>
            <a:r>
              <a:rPr lang="en-US" dirty="0">
                <a:solidFill>
                  <a:schemeClr val="bg1"/>
                </a:solidFill>
              </a:rPr>
              <a:t>DRY CASKS 30% OF SF; FUEL FROM SPF CAN BE MOVED IN CASK  AFTER 5 yrs.; PASSIVE COOLING. NO ELECTRICITY. AT FUKUSHIMA, DRY CASKS REMAINED INTACT.</a:t>
            </a:r>
          </a:p>
          <a:p>
            <a:r>
              <a:rPr lang="en-US" dirty="0">
                <a:solidFill>
                  <a:schemeClr val="bg1"/>
                </a:solidFill>
              </a:rPr>
              <a:t>Release radioactive CS137, STRONIUM 90, PLUTONIUM 239 AND MUCH MUCH MORE </a:t>
            </a:r>
          </a:p>
        </p:txBody>
      </p:sp>
    </p:spTree>
    <p:extLst>
      <p:ext uri="{BB962C8B-B14F-4D97-AF65-F5344CB8AC3E}">
        <p14:creationId xmlns:p14="http://schemas.microsoft.com/office/powerpoint/2010/main" val="284713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77A9DD-0F0E-904B-9966-198F554FEBDD}"/>
              </a:ext>
            </a:extLst>
          </p:cNvPr>
          <p:cNvSpPr txBox="1"/>
          <p:nvPr/>
        </p:nvSpPr>
        <p:spPr>
          <a:xfrm>
            <a:off x="2727155" y="91401"/>
            <a:ext cx="8772786" cy="1200329"/>
          </a:xfrm>
          <a:prstGeom prst="rect">
            <a:avLst/>
          </a:prstGeom>
          <a:noFill/>
        </p:spPr>
        <p:txBody>
          <a:bodyPr wrap="none" rtlCol="0">
            <a:spAutoFit/>
          </a:bodyPr>
          <a:lstStyle/>
          <a:p>
            <a:r>
              <a:rPr lang="en-US" sz="3600" dirty="0">
                <a:solidFill>
                  <a:schemeClr val="bg1"/>
                </a:solidFill>
              </a:rPr>
              <a:t>REACTOR AND SPENT FUEL IN POOL REQUIRE </a:t>
            </a:r>
          </a:p>
          <a:p>
            <a:r>
              <a:rPr lang="en-US" sz="3600" dirty="0">
                <a:solidFill>
                  <a:schemeClr val="bg1"/>
                </a:solidFill>
              </a:rPr>
              <a:t>24/7 ELECTRICITY AND WATER FOR COOLING</a:t>
            </a:r>
          </a:p>
        </p:txBody>
      </p:sp>
      <p:pic>
        <p:nvPicPr>
          <p:cNvPr id="1026" name="Picture 2" descr="FIGURE 2.2. Schematic cross section of the upper (fifth floor) portion of a BWR Mark I reactor building showing the configuration of the refueling deck in Units 1-3 of the Fukushima Daiichi plant on March 11, 2011.">
            <a:extLst>
              <a:ext uri="{FF2B5EF4-FFF2-40B4-BE49-F238E27FC236}">
                <a16:creationId xmlns:a16="http://schemas.microsoft.com/office/drawing/2014/main" id="{B95EE211-81CC-C346-8811-964C8954D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295" y="1914525"/>
            <a:ext cx="5936702" cy="4305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D15EE2A-0FF9-9748-B51E-325204FDD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5" y="1291730"/>
            <a:ext cx="6208295" cy="558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01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DD-3CD9-944E-8673-F6923FB6B2B8}"/>
              </a:ext>
            </a:extLst>
          </p:cNvPr>
          <p:cNvSpPr>
            <a:spLocks noGrp="1"/>
          </p:cNvSpPr>
          <p:nvPr>
            <p:ph type="title"/>
          </p:nvPr>
        </p:nvSpPr>
        <p:spPr/>
        <p:txBody>
          <a:bodyPr/>
          <a:lstStyle/>
          <a:p>
            <a:r>
              <a:rPr lang="en-US" dirty="0">
                <a:solidFill>
                  <a:schemeClr val="bg1"/>
                </a:solidFill>
              </a:rPr>
              <a:t>Cesium-137</a:t>
            </a:r>
          </a:p>
        </p:txBody>
      </p:sp>
      <p:sp>
        <p:nvSpPr>
          <p:cNvPr id="3" name="Content Placeholder 2">
            <a:extLst>
              <a:ext uri="{FF2B5EF4-FFF2-40B4-BE49-F238E27FC236}">
                <a16:creationId xmlns:a16="http://schemas.microsoft.com/office/drawing/2014/main" id="{60C969AD-3EB0-8943-BEF7-027B73D444E4}"/>
              </a:ext>
            </a:extLst>
          </p:cNvPr>
          <p:cNvSpPr>
            <a:spLocks noGrp="1"/>
          </p:cNvSpPr>
          <p:nvPr>
            <p:ph idx="1"/>
          </p:nvPr>
        </p:nvSpPr>
        <p:spPr/>
        <p:txBody>
          <a:bodyPr>
            <a:normAutofit/>
          </a:bodyPr>
          <a:lstStyle/>
          <a:p>
            <a:r>
              <a:rPr lang="en-US" dirty="0">
                <a:solidFill>
                  <a:schemeClr val="bg1"/>
                </a:solidFill>
              </a:rPr>
              <a:t>40% OF RADIOACTIVITY IN SPENT NUCLEAR FUEL (SNF) is </a:t>
            </a:r>
            <a:r>
              <a:rPr lang="en-US" dirty="0" err="1">
                <a:solidFill>
                  <a:schemeClr val="bg1"/>
                </a:solidFill>
              </a:rPr>
              <a:t>fromCesiums</a:t>
            </a:r>
            <a:r>
              <a:rPr lang="en-US" dirty="0">
                <a:solidFill>
                  <a:schemeClr val="bg1"/>
                </a:solidFill>
              </a:rPr>
              <a:t> -137</a:t>
            </a:r>
          </a:p>
          <a:p>
            <a:r>
              <a:rPr lang="en-US" dirty="0">
                <a:solidFill>
                  <a:schemeClr val="bg1"/>
                </a:solidFill>
              </a:rPr>
              <a:t>SPENT FUEL POOL LOCATED OUTSIDE THE REACTOR VESSEL</a:t>
            </a:r>
          </a:p>
          <a:p>
            <a:r>
              <a:rPr lang="en-US" dirty="0">
                <a:solidFill>
                  <a:schemeClr val="bg1"/>
                </a:solidFill>
              </a:rPr>
              <a:t>FIRE WOULD RELEASE MUCH MORE CS-137 THAN FROM A REACTOR FIRE (LOADED WITH SEVERAL CORES-WORTH OF SPENT FUEL)</a:t>
            </a:r>
          </a:p>
          <a:p>
            <a:r>
              <a:rPr lang="en-US" dirty="0">
                <a:solidFill>
                  <a:schemeClr val="bg1"/>
                </a:solidFill>
              </a:rPr>
              <a:t>LONG LIVED (T 1/2 =30 YEARS) GAMMA EMITTER, LIKE POTASSIUM IN THE BODY VERY DANGEROUS TO HUMANS FOR &gt;100 YEARS</a:t>
            </a:r>
          </a:p>
          <a:p>
            <a:r>
              <a:rPr lang="en-US" dirty="0">
                <a:solidFill>
                  <a:schemeClr val="bg1"/>
                </a:solidFill>
              </a:rPr>
              <a:t>EXPLOSIVE RELEASE LEADS TO WIDESPREAD LONG LIVED ENVIRONMENTAL  CONTAMINATION AS WELL</a:t>
            </a:r>
          </a:p>
        </p:txBody>
      </p:sp>
    </p:spTree>
    <p:extLst>
      <p:ext uri="{BB962C8B-B14F-4D97-AF65-F5344CB8AC3E}">
        <p14:creationId xmlns:p14="http://schemas.microsoft.com/office/powerpoint/2010/main" val="138132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90893673"/>
              </p:ext>
            </p:extLst>
          </p:nvPr>
        </p:nvGraphicFramePr>
        <p:xfrm>
          <a:off x="728374" y="844062"/>
          <a:ext cx="10578534" cy="5294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5556" y="3163310"/>
            <a:ext cx="692818" cy="461665"/>
          </a:xfrm>
          <a:prstGeom prst="rect">
            <a:avLst/>
          </a:prstGeom>
          <a:noFill/>
        </p:spPr>
        <p:txBody>
          <a:bodyPr wrap="none" rtlCol="0">
            <a:spAutoFit/>
          </a:bodyPr>
          <a:lstStyle/>
          <a:p>
            <a:r>
              <a:rPr lang="en-US" sz="2400" b="1" dirty="0" err="1"/>
              <a:t>MCi</a:t>
            </a:r>
            <a:endParaRPr lang="en-US" sz="2400" b="1" dirty="0"/>
          </a:p>
        </p:txBody>
      </p:sp>
      <p:sp>
        <p:nvSpPr>
          <p:cNvPr id="9" name="TextBox 1"/>
          <p:cNvSpPr txBox="1"/>
          <p:nvPr/>
        </p:nvSpPr>
        <p:spPr>
          <a:xfrm>
            <a:off x="2891592" y="269668"/>
            <a:ext cx="5926016"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solidFill>
                  <a:schemeClr val="bg1"/>
                </a:solidFill>
              </a:rPr>
              <a:t>comparison of cesium-137 inventories</a:t>
            </a:r>
          </a:p>
          <a:p>
            <a:pPr algn="ctr"/>
            <a:r>
              <a:rPr lang="en-US" sz="2800" b="1" dirty="0">
                <a:solidFill>
                  <a:schemeClr val="bg1"/>
                </a:solidFill>
              </a:rPr>
              <a:t> </a:t>
            </a:r>
            <a:r>
              <a:rPr lang="en-US" sz="2000" b="1" dirty="0">
                <a:solidFill>
                  <a:schemeClr val="bg1"/>
                </a:solidFill>
              </a:rPr>
              <a:t>(millions of Curies)</a:t>
            </a:r>
          </a:p>
        </p:txBody>
      </p:sp>
      <p:sp>
        <p:nvSpPr>
          <p:cNvPr id="2" name="TextBox 1"/>
          <p:cNvSpPr txBox="1"/>
          <p:nvPr/>
        </p:nvSpPr>
        <p:spPr>
          <a:xfrm>
            <a:off x="601884" y="6296628"/>
            <a:ext cx="6920934" cy="307777"/>
          </a:xfrm>
          <a:prstGeom prst="rect">
            <a:avLst/>
          </a:prstGeom>
          <a:noFill/>
        </p:spPr>
        <p:txBody>
          <a:bodyPr wrap="none" rtlCol="0">
            <a:spAutoFit/>
          </a:bodyPr>
          <a:lstStyle/>
          <a:p>
            <a:r>
              <a:rPr lang="en-US" sz="1400" b="1" dirty="0">
                <a:solidFill>
                  <a:schemeClr val="bg1"/>
                </a:solidFill>
              </a:rPr>
              <a:t>Sources: NCRP -154, WNA 2016, DOE-GC 859 (2013), DOE EIS-0250, Appendix A, Table A-9. </a:t>
            </a:r>
          </a:p>
        </p:txBody>
      </p:sp>
    </p:spTree>
    <p:extLst>
      <p:ext uri="{BB962C8B-B14F-4D97-AF65-F5344CB8AC3E}">
        <p14:creationId xmlns:p14="http://schemas.microsoft.com/office/powerpoint/2010/main" val="189110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F9C65-E26A-C943-ABA7-96E1DDEF67CF}"/>
              </a:ext>
            </a:extLst>
          </p:cNvPr>
          <p:cNvSpPr txBox="1"/>
          <p:nvPr/>
        </p:nvSpPr>
        <p:spPr>
          <a:xfrm>
            <a:off x="1495168" y="240438"/>
            <a:ext cx="7713704" cy="1754326"/>
          </a:xfrm>
          <a:prstGeom prst="rect">
            <a:avLst/>
          </a:prstGeom>
          <a:solidFill>
            <a:srgbClr val="750002"/>
          </a:solidFill>
        </p:spPr>
        <p:txBody>
          <a:bodyPr wrap="square">
            <a:spAutoFit/>
          </a:bodyPr>
          <a:lstStyle/>
          <a:p>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NUCLEAR POWER TOO DANGEROUS </a:t>
            </a:r>
            <a:r>
              <a:rPr lang="en-US" dirty="0"/>
              <a:t> </a:t>
            </a:r>
            <a:r>
              <a:rPr lang="en-US" sz="3600" dirty="0">
                <a:solidFill>
                  <a:schemeClr val="bg1"/>
                </a:solidFill>
                <a:latin typeface="Calibri" panose="020F0502020204030204" pitchFamily="34" charset="0"/>
                <a:cs typeface="Times New Roman" panose="02020603050405020304" pitchFamily="18" charset="0"/>
              </a:rPr>
              <a:t>AS LONG AS THERE IS NO PEACE</a:t>
            </a: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LESSONS FROM UKRAINE</a:t>
            </a:r>
          </a:p>
        </p:txBody>
      </p:sp>
      <p:pic>
        <p:nvPicPr>
          <p:cNvPr id="5" name="Picture 4">
            <a:extLst>
              <a:ext uri="{FF2B5EF4-FFF2-40B4-BE49-F238E27FC236}">
                <a16:creationId xmlns:a16="http://schemas.microsoft.com/office/drawing/2014/main" id="{E1037902-CE36-DC44-9544-34A0002F33F0}"/>
              </a:ext>
            </a:extLst>
          </p:cNvPr>
          <p:cNvPicPr>
            <a:picLocks noChangeAspect="1"/>
          </p:cNvPicPr>
          <p:nvPr/>
        </p:nvPicPr>
        <p:blipFill>
          <a:blip r:embed="rId3"/>
          <a:stretch>
            <a:fillRect/>
          </a:stretch>
        </p:blipFill>
        <p:spPr>
          <a:xfrm>
            <a:off x="1359242" y="2298357"/>
            <a:ext cx="7327353" cy="3516015"/>
          </a:xfrm>
          <a:prstGeom prst="rect">
            <a:avLst/>
          </a:prstGeom>
        </p:spPr>
      </p:pic>
    </p:spTree>
    <p:extLst>
      <p:ext uri="{BB962C8B-B14F-4D97-AF65-F5344CB8AC3E}">
        <p14:creationId xmlns:p14="http://schemas.microsoft.com/office/powerpoint/2010/main" val="383188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01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8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pic>
        <p:nvPicPr>
          <p:cNvPr id="1026" name="Picture 2" descr="Europe's Nuclear Power Plants Are Disappearing Just as Energy Crisis Hits  Hard - Bloomberg">
            <a:extLst>
              <a:ext uri="{FF2B5EF4-FFF2-40B4-BE49-F238E27FC236}">
                <a16:creationId xmlns:a16="http://schemas.microsoft.com/office/drawing/2014/main" id="{08DE36DA-6507-1344-AD56-E92A44D13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336" y="2495488"/>
            <a:ext cx="6786129" cy="43625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977BD3-D777-9A49-B172-15C4891CE269}"/>
              </a:ext>
            </a:extLst>
          </p:cNvPr>
          <p:cNvSpPr>
            <a:spLocks noGrp="1"/>
          </p:cNvSpPr>
          <p:nvPr>
            <p:ph type="ctrTitle"/>
          </p:nvPr>
        </p:nvSpPr>
        <p:spPr>
          <a:xfrm>
            <a:off x="1044237" y="350008"/>
            <a:ext cx="9684328" cy="2145481"/>
          </a:xfrm>
        </p:spPr>
        <p:txBody>
          <a:bodyPr>
            <a:normAutofit fontScale="90000"/>
          </a:bodyPr>
          <a:lstStyle/>
          <a:p>
            <a:r>
              <a:rPr lang="en-US" dirty="0">
                <a:solidFill>
                  <a:schemeClr val="bg1"/>
                </a:solidFill>
              </a:rPr>
              <a:t>5 REASONS WHY NUCLEAR ENERGY IS NOT THE SOLUTION TO THE CLIMATE CRISIS</a:t>
            </a:r>
            <a:endParaRPr lang="en-US" dirty="0"/>
          </a:p>
        </p:txBody>
      </p:sp>
    </p:spTree>
    <p:extLst>
      <p:ext uri="{BB962C8B-B14F-4D97-AF65-F5344CB8AC3E}">
        <p14:creationId xmlns:p14="http://schemas.microsoft.com/office/powerpoint/2010/main" val="198738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9A89F-43B1-504C-BEDC-5F68A540AA7F}"/>
              </a:ext>
            </a:extLst>
          </p:cNvPr>
          <p:cNvPicPr>
            <a:picLocks noChangeAspect="1"/>
          </p:cNvPicPr>
          <p:nvPr/>
        </p:nvPicPr>
        <p:blipFill>
          <a:blip r:embed="rId3"/>
          <a:stretch>
            <a:fillRect/>
          </a:stretch>
        </p:blipFill>
        <p:spPr>
          <a:xfrm>
            <a:off x="4148136" y="279400"/>
            <a:ext cx="7658100" cy="6299200"/>
          </a:xfrm>
          <a:prstGeom prst="rect">
            <a:avLst/>
          </a:prstGeom>
        </p:spPr>
      </p:pic>
      <p:sp>
        <p:nvSpPr>
          <p:cNvPr id="4" name="TextBox 3">
            <a:extLst>
              <a:ext uri="{FF2B5EF4-FFF2-40B4-BE49-F238E27FC236}">
                <a16:creationId xmlns:a16="http://schemas.microsoft.com/office/drawing/2014/main" id="{BDF5A6B3-C53D-C748-8439-E819088D2D67}"/>
              </a:ext>
            </a:extLst>
          </p:cNvPr>
          <p:cNvSpPr txBox="1"/>
          <p:nvPr/>
        </p:nvSpPr>
        <p:spPr>
          <a:xfrm>
            <a:off x="385763" y="279400"/>
            <a:ext cx="3562781" cy="3970318"/>
          </a:xfrm>
          <a:prstGeom prst="rect">
            <a:avLst/>
          </a:prstGeom>
          <a:noFill/>
        </p:spPr>
        <p:txBody>
          <a:bodyPr wrap="square">
            <a:spAutoFit/>
          </a:bodyPr>
          <a:lstStyle/>
          <a:p>
            <a:pPr marR="0">
              <a:spcBef>
                <a:spcPts val="0"/>
              </a:spcBef>
              <a:spcAft>
                <a:spcPts val="0"/>
              </a:spcAft>
            </a:pP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LONG DELAYS AND </a:t>
            </a:r>
          </a:p>
          <a:p>
            <a:pPr marR="0">
              <a:spcBef>
                <a:spcPts val="0"/>
              </a:spcBef>
              <a:spcAft>
                <a:spcPts val="0"/>
              </a:spcAft>
            </a:pP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RISING COSTS. REGULATIONS UNIQUE TO RADIOACTIVE RISKS  </a:t>
            </a:r>
          </a:p>
        </p:txBody>
      </p:sp>
    </p:spTree>
    <p:extLst>
      <p:ext uri="{BB962C8B-B14F-4D97-AF65-F5344CB8AC3E}">
        <p14:creationId xmlns:p14="http://schemas.microsoft.com/office/powerpoint/2010/main" val="140628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0F908C-632F-A547-BCF6-5205ED8600F3}"/>
              </a:ext>
            </a:extLst>
          </p:cNvPr>
          <p:cNvPicPr>
            <a:picLocks noChangeAspect="1"/>
          </p:cNvPicPr>
          <p:nvPr/>
        </p:nvPicPr>
        <p:blipFill rotWithShape="1">
          <a:blip r:embed="rId3"/>
          <a:srcRect l="-723" t="1509" b="8256"/>
          <a:stretch/>
        </p:blipFill>
        <p:spPr>
          <a:xfrm>
            <a:off x="5414964" y="1057275"/>
            <a:ext cx="5965824" cy="5157788"/>
          </a:xfrm>
          <a:prstGeom prst="rect">
            <a:avLst/>
          </a:prstGeom>
        </p:spPr>
      </p:pic>
      <p:sp>
        <p:nvSpPr>
          <p:cNvPr id="4" name="TextBox 3">
            <a:extLst>
              <a:ext uri="{FF2B5EF4-FFF2-40B4-BE49-F238E27FC236}">
                <a16:creationId xmlns:a16="http://schemas.microsoft.com/office/drawing/2014/main" id="{EA44B1FE-C444-FB40-AD27-0CA84930A6AA}"/>
              </a:ext>
            </a:extLst>
          </p:cNvPr>
          <p:cNvSpPr txBox="1"/>
          <p:nvPr/>
        </p:nvSpPr>
        <p:spPr>
          <a:xfrm flipH="1">
            <a:off x="985837" y="600076"/>
            <a:ext cx="3014662" cy="3539430"/>
          </a:xfrm>
          <a:prstGeom prst="rect">
            <a:avLst/>
          </a:prstGeom>
          <a:noFill/>
        </p:spPr>
        <p:txBody>
          <a:bodyPr wrap="square">
            <a:spAutoFit/>
          </a:bodyPr>
          <a:lstStyle/>
          <a:p>
            <a:pPr marL="0" marR="0">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COSTS</a:t>
            </a:r>
          </a:p>
          <a:p>
            <a:pPr marL="0" marR="0">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COMPARING COSTS OF NEW RENEWABLES WITH EXISTING COAL AND NUCLEAR </a:t>
            </a:r>
          </a:p>
        </p:txBody>
      </p:sp>
    </p:spTree>
    <p:extLst>
      <p:ext uri="{BB962C8B-B14F-4D97-AF65-F5344CB8AC3E}">
        <p14:creationId xmlns:p14="http://schemas.microsoft.com/office/powerpoint/2010/main" val="240832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CC7F-D164-9943-A08B-35C7A5E2CF9F}"/>
              </a:ext>
            </a:extLst>
          </p:cNvPr>
          <p:cNvSpPr>
            <a:spLocks noGrp="1"/>
          </p:cNvSpPr>
          <p:nvPr>
            <p:ph type="title"/>
          </p:nvPr>
        </p:nvSpPr>
        <p:spPr/>
        <p:txBody>
          <a:bodyPr>
            <a:normAutofit/>
          </a:bodyPr>
          <a:lstStyle/>
          <a:p>
            <a:r>
              <a:rPr lang="en-US" dirty="0">
                <a:solidFill>
                  <a:schemeClr val="bg1"/>
                </a:solidFill>
              </a:rPr>
              <a:t>3) CARBON FOOTPRINT AND POLLUTION ARE NOT ZERO</a:t>
            </a:r>
          </a:p>
        </p:txBody>
      </p:sp>
      <p:sp>
        <p:nvSpPr>
          <p:cNvPr id="3" name="Content Placeholder 2">
            <a:extLst>
              <a:ext uri="{FF2B5EF4-FFF2-40B4-BE49-F238E27FC236}">
                <a16:creationId xmlns:a16="http://schemas.microsoft.com/office/drawing/2014/main" id="{B88D68D9-D796-1A45-A76D-E6784B8D4BD2}"/>
              </a:ext>
            </a:extLst>
          </p:cNvPr>
          <p:cNvSpPr>
            <a:spLocks noGrp="1"/>
          </p:cNvSpPr>
          <p:nvPr>
            <p:ph idx="1"/>
          </p:nvPr>
        </p:nvSpPr>
        <p:spPr/>
        <p:txBody>
          <a:bodyPr>
            <a:normAutofit/>
          </a:bodyPr>
          <a:lstStyle/>
          <a:p>
            <a:endParaRPr lang="en-US" dirty="0">
              <a:solidFill>
                <a:schemeClr val="bg1"/>
              </a:solidFill>
            </a:endParaRPr>
          </a:p>
          <a:p>
            <a:r>
              <a:rPr lang="en-US" dirty="0">
                <a:solidFill>
                  <a:schemeClr val="bg1"/>
                </a:solidFill>
              </a:rPr>
              <a:t>Related to delays, Fossil fuel derived air pollution during 10-19 year delay in becoming operational, excess annual deaths pm2.5 related and ozone</a:t>
            </a:r>
          </a:p>
          <a:p>
            <a:r>
              <a:rPr lang="en-US" dirty="0">
                <a:solidFill>
                  <a:schemeClr val="bg1"/>
                </a:solidFill>
              </a:rPr>
              <a:t>Carbon footprint from mining, refining, water vapor and heat</a:t>
            </a:r>
          </a:p>
          <a:p>
            <a:r>
              <a:rPr lang="en-US" dirty="0">
                <a:solidFill>
                  <a:schemeClr val="bg1"/>
                </a:solidFill>
              </a:rPr>
              <a:t>Legacy pollution from mining, and wastes</a:t>
            </a:r>
          </a:p>
          <a:p>
            <a:endParaRPr lang="en-US" dirty="0"/>
          </a:p>
        </p:txBody>
      </p:sp>
    </p:spTree>
    <p:extLst>
      <p:ext uri="{BB962C8B-B14F-4D97-AF65-F5344CB8AC3E}">
        <p14:creationId xmlns:p14="http://schemas.microsoft.com/office/powerpoint/2010/main" val="246172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60AC-0C51-9346-8C62-3780BAAED91F}"/>
              </a:ext>
            </a:extLst>
          </p:cNvPr>
          <p:cNvSpPr>
            <a:spLocks noGrp="1"/>
          </p:cNvSpPr>
          <p:nvPr>
            <p:ph type="title"/>
          </p:nvPr>
        </p:nvSpPr>
        <p:spPr>
          <a:xfrm>
            <a:off x="202473" y="0"/>
            <a:ext cx="12287400" cy="1146875"/>
          </a:xfrm>
          <a:solidFill>
            <a:srgbClr val="750002"/>
          </a:solidFill>
        </p:spPr>
        <p:txBody>
          <a:bodyPr>
            <a:normAutofit fontScale="90000"/>
          </a:bodyPr>
          <a:lstStyle/>
          <a:p>
            <a:r>
              <a:rPr lang="en-US" sz="4400" dirty="0">
                <a:solidFill>
                  <a:schemeClr val="bg1"/>
                </a:solidFill>
              </a:rPr>
              <a:t>4) PROLIFERATIVE RISKS: Nuclear power provides the infrastructure, expertise and technology. </a:t>
            </a:r>
          </a:p>
        </p:txBody>
      </p:sp>
      <p:sp>
        <p:nvSpPr>
          <p:cNvPr id="4" name="Text Placeholder 3">
            <a:extLst>
              <a:ext uri="{FF2B5EF4-FFF2-40B4-BE49-F238E27FC236}">
                <a16:creationId xmlns:a16="http://schemas.microsoft.com/office/drawing/2014/main" id="{7ABF4DA8-44D8-B943-933A-6749C0D73226}"/>
              </a:ext>
            </a:extLst>
          </p:cNvPr>
          <p:cNvSpPr>
            <a:spLocks noGrp="1"/>
          </p:cNvSpPr>
          <p:nvPr>
            <p:ph type="body" sz="half" idx="2"/>
          </p:nvPr>
        </p:nvSpPr>
        <p:spPr>
          <a:xfrm>
            <a:off x="202472" y="2049462"/>
            <a:ext cx="3932237" cy="3811588"/>
          </a:xfrm>
        </p:spPr>
        <p:txBody>
          <a:bodyPr>
            <a:normAutofit fontScale="85000" lnSpcReduction="10000"/>
          </a:bodyPr>
          <a:lstStyle/>
          <a:p>
            <a:r>
              <a:rPr lang="en-US" sz="2000" dirty="0">
                <a:solidFill>
                  <a:schemeClr val="bg1"/>
                </a:solidFill>
              </a:rPr>
              <a:t>ENRICHING URANIUM </a:t>
            </a:r>
            <a:r>
              <a:rPr lang="en-US" dirty="0">
                <a:solidFill>
                  <a:schemeClr val="bg1"/>
                </a:solidFill>
              </a:rPr>
              <a:t>FROM 3-5% (LEU) FOR NPP TO &gt;90% U235 FOR NUCLEAR WEAP</a:t>
            </a:r>
            <a:r>
              <a:rPr lang="en-US" sz="2000" dirty="0">
                <a:solidFill>
                  <a:schemeClr val="bg1"/>
                </a:solidFill>
              </a:rPr>
              <a:t>ENRICHING URANIUM </a:t>
            </a:r>
            <a:r>
              <a:rPr lang="en-US" dirty="0">
                <a:solidFill>
                  <a:schemeClr val="bg1"/>
                </a:solidFill>
              </a:rPr>
              <a:t>FROM 3-5% (LEU) FOR NPP TO &gt;90% U235 FOR NUCLEAR WEAPON: Khan, Pakistan, learned enrichment in Europe, stole plans, list of suppliers and helped Pakistan, N Korea and Iran develop centrifuges for U235 enrichment</a:t>
            </a:r>
          </a:p>
          <a:p>
            <a:r>
              <a:rPr lang="en-US" sz="2000" dirty="0">
                <a:solidFill>
                  <a:schemeClr val="bg1"/>
                </a:solidFill>
              </a:rPr>
              <a:t>PLUTONIUM FROM REPROCESSED  </a:t>
            </a:r>
            <a:r>
              <a:rPr lang="en-US" dirty="0">
                <a:solidFill>
                  <a:schemeClr val="bg1"/>
                </a:solidFill>
              </a:rPr>
              <a:t>reactor spent fuel: Britain, France, Soviet Union.  India learned from Atomic Energy Commission how to separate spent fuel which it did to get enough plutonium to make their first bomb</a:t>
            </a:r>
          </a:p>
          <a:p>
            <a:r>
              <a:rPr lang="en-US" dirty="0">
                <a:solidFill>
                  <a:schemeClr val="bg1"/>
                </a:solidFill>
              </a:rPr>
              <a:t>ON: Khan, Pakistan, learned enrichment in Europe, stole plans, list of suppliers and helped Pakistan, N Korea and Iran develop centrifuges for U235 enrichment</a:t>
            </a:r>
          </a:p>
          <a:p>
            <a:r>
              <a:rPr lang="en-US" sz="2000" dirty="0">
                <a:solidFill>
                  <a:schemeClr val="bg1"/>
                </a:solidFill>
              </a:rPr>
              <a:t>PLUTONIUM FROM REPROCESSED  </a:t>
            </a:r>
            <a:r>
              <a:rPr lang="en-US" dirty="0">
                <a:solidFill>
                  <a:schemeClr val="bg1"/>
                </a:solidFill>
              </a:rPr>
              <a:t>reactor spent fuel: Britain, France, Soviet Union.  India</a:t>
            </a:r>
            <a:endParaRPr lang="en-US" dirty="0"/>
          </a:p>
        </p:txBody>
      </p:sp>
      <p:pic>
        <p:nvPicPr>
          <p:cNvPr id="5" name="Picture Placeholder 4">
            <a:extLst>
              <a:ext uri="{FF2B5EF4-FFF2-40B4-BE49-F238E27FC236}">
                <a16:creationId xmlns:a16="http://schemas.microsoft.com/office/drawing/2014/main" id="{F67EEA18-BD1E-5E47-B270-4E2D1FAE7239}"/>
              </a:ext>
            </a:extLst>
          </p:cNvPr>
          <p:cNvPicPr>
            <a:picLocks noGrp="1" noChangeAspect="1"/>
          </p:cNvPicPr>
          <p:nvPr>
            <p:ph type="pic" idx="1"/>
          </p:nvPr>
        </p:nvPicPr>
        <p:blipFill>
          <a:blip r:embed="rId3"/>
          <a:srcRect t="1217" b="1217"/>
          <a:stretch>
            <a:fillRect/>
          </a:stretch>
        </p:blipFill>
        <p:spPr>
          <a:xfrm>
            <a:off x="6345880" y="1534332"/>
            <a:ext cx="5922319" cy="4676317"/>
          </a:xfrm>
          <a:prstGeom prst="rect">
            <a:avLst/>
          </a:prstGeom>
        </p:spPr>
      </p:pic>
      <p:sp>
        <p:nvSpPr>
          <p:cNvPr id="6" name="Content Placeholder 2">
            <a:extLst>
              <a:ext uri="{FF2B5EF4-FFF2-40B4-BE49-F238E27FC236}">
                <a16:creationId xmlns:a16="http://schemas.microsoft.com/office/drawing/2014/main" id="{AF99AA81-79E6-1248-AA18-74D774836A92}"/>
              </a:ext>
            </a:extLst>
          </p:cNvPr>
          <p:cNvSpPr txBox="1">
            <a:spLocks/>
          </p:cNvSpPr>
          <p:nvPr/>
        </p:nvSpPr>
        <p:spPr>
          <a:xfrm>
            <a:off x="218267" y="1146875"/>
            <a:ext cx="5627854" cy="5253925"/>
          </a:xfrm>
          <a:prstGeom prst="rect">
            <a:avLst/>
          </a:prstGeom>
          <a:solidFill>
            <a:srgbClr val="750002"/>
          </a:solid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en-US" dirty="0"/>
          </a:p>
          <a:p>
            <a:r>
              <a:rPr lang="en-US" sz="5200" dirty="0">
                <a:solidFill>
                  <a:schemeClr val="bg1"/>
                </a:solidFill>
              </a:rPr>
              <a:t>ENRICHING URANIUM 235  FROM 3-5% (LEU) TO &gt;90% </a:t>
            </a:r>
          </a:p>
          <a:p>
            <a:r>
              <a:rPr lang="en-US" sz="5200" dirty="0">
                <a:solidFill>
                  <a:schemeClr val="bg1"/>
                </a:solidFill>
              </a:rPr>
              <a:t>PLUTONIUM 239 FROM REPROCESSED  SPENT FUEL : &lt;20 </a:t>
            </a:r>
            <a:r>
              <a:rPr lang="en-US" sz="5200" dirty="0" err="1">
                <a:solidFill>
                  <a:schemeClr val="bg1"/>
                </a:solidFill>
              </a:rPr>
              <a:t>lb</a:t>
            </a:r>
            <a:r>
              <a:rPr lang="en-US" sz="5200" dirty="0">
                <a:solidFill>
                  <a:schemeClr val="bg1"/>
                </a:solidFill>
              </a:rPr>
              <a:t>  to make a bomb...</a:t>
            </a:r>
          </a:p>
          <a:p>
            <a:endParaRPr lang="en-US" sz="4000" dirty="0">
              <a:solidFill>
                <a:schemeClr val="bg1"/>
              </a:solidFill>
            </a:endParaRPr>
          </a:p>
        </p:txBody>
      </p:sp>
    </p:spTree>
    <p:extLst>
      <p:ext uri="{BB962C8B-B14F-4D97-AF65-F5344CB8AC3E}">
        <p14:creationId xmlns:p14="http://schemas.microsoft.com/office/powerpoint/2010/main" val="291977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16BC-A49C-DD42-B25E-2E528CCF258D}"/>
              </a:ext>
            </a:extLst>
          </p:cNvPr>
          <p:cNvSpPr>
            <a:spLocks noGrp="1"/>
          </p:cNvSpPr>
          <p:nvPr>
            <p:ph type="title"/>
          </p:nvPr>
        </p:nvSpPr>
        <p:spPr/>
        <p:txBody>
          <a:bodyPr/>
          <a:lstStyle/>
          <a:p>
            <a:r>
              <a:rPr lang="en-US" dirty="0">
                <a:solidFill>
                  <a:schemeClr val="bg1"/>
                </a:solidFill>
              </a:rPr>
              <a:t>5) HEALTH AND ENVIRONMENTAL RISKS RELATED TO RADIOACTIVITY</a:t>
            </a:r>
          </a:p>
        </p:txBody>
      </p:sp>
      <p:sp>
        <p:nvSpPr>
          <p:cNvPr id="3" name="Content Placeholder 2">
            <a:extLst>
              <a:ext uri="{FF2B5EF4-FFF2-40B4-BE49-F238E27FC236}">
                <a16:creationId xmlns:a16="http://schemas.microsoft.com/office/drawing/2014/main" id="{5CE0110D-1191-9246-A88A-BB2CA85D1F2B}"/>
              </a:ext>
            </a:extLst>
          </p:cNvPr>
          <p:cNvSpPr>
            <a:spLocks noGrp="1"/>
          </p:cNvSpPr>
          <p:nvPr>
            <p:ph idx="1"/>
          </p:nvPr>
        </p:nvSpPr>
        <p:spPr>
          <a:xfrm>
            <a:off x="838200" y="1690688"/>
            <a:ext cx="10515600" cy="4351338"/>
          </a:xfrm>
        </p:spPr>
        <p:txBody>
          <a:bodyPr>
            <a:normAutofit lnSpcReduction="10000"/>
          </a:bodyPr>
          <a:lstStyle/>
          <a:p>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MINING URANIUM: CHRONIC LUNG DISEASE AND CANCER /NAVAJO NATION. </a:t>
            </a:r>
          </a:p>
          <a:p>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CONTAMINATION AND EXPOSURE: FROM REACTOR MELTDOWN (CHERNOBYL AND FUKISHIMA)</a:t>
            </a:r>
          </a:p>
          <a:p>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DANGER FROM THE WASTE:  SPENT FUEL POOL FIRE OR EXPLOSION EVEN LARGER POTENTIAL FOR ENVIRONMENTAL CONTAMINATION  AND HUMAN EXPOSURE. when moved to dry casks, MUST BE STORED FOR ETERNITY. Risk of radioactive release.</a:t>
            </a:r>
          </a:p>
          <a:p>
            <a:endParaRPr lang="en-US" dirty="0"/>
          </a:p>
        </p:txBody>
      </p:sp>
    </p:spTree>
    <p:extLst>
      <p:ext uri="{BB962C8B-B14F-4D97-AF65-F5344CB8AC3E}">
        <p14:creationId xmlns:p14="http://schemas.microsoft.com/office/powerpoint/2010/main" val="101490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0CF2-6E6E-8645-8149-54F8E29CB848}"/>
              </a:ext>
            </a:extLst>
          </p:cNvPr>
          <p:cNvSpPr>
            <a:spLocks noGrp="1"/>
          </p:cNvSpPr>
          <p:nvPr>
            <p:ph type="title"/>
          </p:nvPr>
        </p:nvSpPr>
        <p:spPr>
          <a:xfrm>
            <a:off x="838200" y="365125"/>
            <a:ext cx="4502844" cy="5102273"/>
          </a:xfrm>
        </p:spPr>
        <p:txBody>
          <a:bodyPr>
            <a:normAutofit/>
          </a:bodyPr>
          <a:lstStyle/>
          <a:p>
            <a:r>
              <a:rPr lang="en-US" dirty="0">
                <a:solidFill>
                  <a:schemeClr val="bg1"/>
                </a:solidFill>
              </a:rPr>
              <a:t>URANIUM MINING and ENVIRONMENTAL LEGACY: Environmental Injustice</a:t>
            </a:r>
          </a:p>
        </p:txBody>
      </p:sp>
      <p:pic>
        <p:nvPicPr>
          <p:cNvPr id="5" name="Content Placeholder 4">
            <a:extLst>
              <a:ext uri="{FF2B5EF4-FFF2-40B4-BE49-F238E27FC236}">
                <a16:creationId xmlns:a16="http://schemas.microsoft.com/office/drawing/2014/main" id="{038CA646-1D8C-FD40-AD90-D1DD2FD52543}"/>
              </a:ext>
            </a:extLst>
          </p:cNvPr>
          <p:cNvPicPr>
            <a:picLocks noGrp="1" noChangeAspect="1"/>
          </p:cNvPicPr>
          <p:nvPr>
            <p:ph idx="1"/>
          </p:nvPr>
        </p:nvPicPr>
        <p:blipFill>
          <a:blip r:embed="rId3"/>
          <a:stretch>
            <a:fillRect/>
          </a:stretch>
        </p:blipFill>
        <p:spPr>
          <a:xfrm>
            <a:off x="5807242" y="877863"/>
            <a:ext cx="5000150" cy="5665782"/>
          </a:xfrm>
        </p:spPr>
      </p:pic>
    </p:spTree>
    <p:extLst>
      <p:ext uri="{BB962C8B-B14F-4D97-AF65-F5344CB8AC3E}">
        <p14:creationId xmlns:p14="http://schemas.microsoft.com/office/powerpoint/2010/main" val="417076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5000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88EB-0F1E-D14C-A437-6EF530E8B62C}"/>
              </a:ext>
            </a:extLst>
          </p:cNvPr>
          <p:cNvSpPr>
            <a:spLocks noGrp="1"/>
          </p:cNvSpPr>
          <p:nvPr>
            <p:ph type="title"/>
          </p:nvPr>
        </p:nvSpPr>
        <p:spPr/>
        <p:txBody>
          <a:bodyPr/>
          <a:lstStyle/>
          <a:p>
            <a:r>
              <a:rPr lang="en-US" dirty="0">
                <a:solidFill>
                  <a:schemeClr val="bg1"/>
                </a:solidFill>
              </a:rPr>
              <a:t>Reactor accidents: CHERNOBYL April 26, 1986 </a:t>
            </a:r>
          </a:p>
        </p:txBody>
      </p:sp>
      <p:sp>
        <p:nvSpPr>
          <p:cNvPr id="3" name="Text Placeholder 2">
            <a:extLst>
              <a:ext uri="{FF2B5EF4-FFF2-40B4-BE49-F238E27FC236}">
                <a16:creationId xmlns:a16="http://schemas.microsoft.com/office/drawing/2014/main" id="{4EF9313D-BB38-124B-A549-B2A12F1113B0}"/>
              </a:ext>
            </a:extLst>
          </p:cNvPr>
          <p:cNvSpPr>
            <a:spLocks noGrp="1"/>
          </p:cNvSpPr>
          <p:nvPr>
            <p:ph type="body" idx="1"/>
          </p:nvPr>
        </p:nvSpPr>
        <p:spPr>
          <a:xfrm>
            <a:off x="941389" y="1690688"/>
            <a:ext cx="9252478" cy="595312"/>
          </a:xfrm>
        </p:spPr>
        <p:txBody>
          <a:bodyPr>
            <a:normAutofit/>
          </a:bodyPr>
          <a:lstStyle/>
          <a:p>
            <a:r>
              <a:rPr lang="en-US" dirty="0">
                <a:solidFill>
                  <a:schemeClr val="bg1"/>
                </a:solidFill>
              </a:rPr>
              <a:t>EXPLOSION, FIRE, MELTDOWN AND COVER-UP</a:t>
            </a:r>
          </a:p>
        </p:txBody>
      </p:sp>
      <p:sp>
        <p:nvSpPr>
          <p:cNvPr id="4" name="Content Placeholder 3">
            <a:extLst>
              <a:ext uri="{FF2B5EF4-FFF2-40B4-BE49-F238E27FC236}">
                <a16:creationId xmlns:a16="http://schemas.microsoft.com/office/drawing/2014/main" id="{6A1FC85F-E7C2-B344-8D5C-842061863F42}"/>
              </a:ext>
            </a:extLst>
          </p:cNvPr>
          <p:cNvSpPr>
            <a:spLocks noGrp="1"/>
          </p:cNvSpPr>
          <p:nvPr>
            <p:ph sz="half" idx="2"/>
          </p:nvPr>
        </p:nvSpPr>
        <p:spPr/>
        <p:txBody>
          <a:bodyPr>
            <a:normAutofit fontScale="70000" lnSpcReduction="20000"/>
          </a:bodyPr>
          <a:lstStyle/>
          <a:p>
            <a:r>
              <a:rPr lang="en-US" dirty="0">
                <a:solidFill>
                  <a:schemeClr val="bg1"/>
                </a:solidFill>
              </a:rPr>
              <a:t>LAND CONTAMINATION: evacuation zone 1622 sq miles. </a:t>
            </a:r>
          </a:p>
          <a:p>
            <a:r>
              <a:rPr lang="en-US" dirty="0">
                <a:solidFill>
                  <a:schemeClr val="bg1"/>
                </a:solidFill>
              </a:rPr>
              <a:t>Evacuation over 300,00</a:t>
            </a:r>
          </a:p>
          <a:p>
            <a:r>
              <a:rPr lang="en-US" dirty="0">
                <a:solidFill>
                  <a:schemeClr val="bg1"/>
                </a:solidFill>
              </a:rPr>
              <a:t>COSTS: $235 billion </a:t>
            </a:r>
          </a:p>
          <a:p>
            <a:r>
              <a:rPr lang="en-US" dirty="0">
                <a:solidFill>
                  <a:schemeClr val="bg1"/>
                </a:solidFill>
              </a:rPr>
              <a:t>DEATHS:  10,000-50,000 long term </a:t>
            </a:r>
          </a:p>
          <a:p>
            <a:r>
              <a:rPr lang="en-US" dirty="0">
                <a:solidFill>
                  <a:schemeClr val="bg1"/>
                </a:solidFill>
              </a:rPr>
              <a:t>Radiation :&gt;400x Hiroshima</a:t>
            </a:r>
          </a:p>
          <a:p>
            <a:r>
              <a:rPr lang="en-US" dirty="0">
                <a:solidFill>
                  <a:schemeClr val="bg1"/>
                </a:solidFill>
              </a:rPr>
              <a:t>Environment: Russia, Ukraine, ¼ of Belarus; pine forests, animals died. (animal numbers are rebounding in absence of humans). </a:t>
            </a:r>
          </a:p>
          <a:p>
            <a:r>
              <a:rPr lang="en-US" dirty="0">
                <a:solidFill>
                  <a:schemeClr val="bg1"/>
                </a:solidFill>
              </a:rPr>
              <a:t>2019  STILL 1550 SQ MILE EXCLUSION ZONE. study still Sr90 and Cs 137 contaminate grains and firewood</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8" name="Content Placeholder 7">
            <a:extLst>
              <a:ext uri="{FF2B5EF4-FFF2-40B4-BE49-F238E27FC236}">
                <a16:creationId xmlns:a16="http://schemas.microsoft.com/office/drawing/2014/main" id="{E38EEC3D-AA9A-D949-95ED-E72D2C9D933B}"/>
              </a:ext>
            </a:extLst>
          </p:cNvPr>
          <p:cNvPicPr>
            <a:picLocks noGrp="1" noChangeAspect="1"/>
          </p:cNvPicPr>
          <p:nvPr>
            <p:ph sz="quarter" idx="4"/>
          </p:nvPr>
        </p:nvPicPr>
        <p:blipFill>
          <a:blip r:embed="rId3"/>
          <a:stretch>
            <a:fillRect/>
          </a:stretch>
        </p:blipFill>
        <p:spPr>
          <a:xfrm>
            <a:off x="6539320" y="2537884"/>
            <a:ext cx="4493398" cy="3684587"/>
          </a:xfrm>
        </p:spPr>
      </p:pic>
    </p:spTree>
    <p:extLst>
      <p:ext uri="{BB962C8B-B14F-4D97-AF65-F5344CB8AC3E}">
        <p14:creationId xmlns:p14="http://schemas.microsoft.com/office/powerpoint/2010/main" val="2276744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3700</TotalTime>
  <Words>2603</Words>
  <Application>Microsoft Macintosh PowerPoint</Application>
  <PresentationFormat>Widescreen</PresentationFormat>
  <Paragraphs>151</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5 REASONS WHY NUCLEAR ENERGY IS NOT THE SOLUTION TO THE CLIMATE CRISIS</vt:lpstr>
      <vt:lpstr>PowerPoint Presentation</vt:lpstr>
      <vt:lpstr>PowerPoint Presentation</vt:lpstr>
      <vt:lpstr>3) CARBON FOOTPRINT AND POLLUTION ARE NOT ZERO</vt:lpstr>
      <vt:lpstr>4) PROLIFERATIVE RISKS: Nuclear power provides the infrastructure, expertise and technology. </vt:lpstr>
      <vt:lpstr>5) HEALTH AND ENVIRONMENTAL RISKS RELATED TO RADIOACTIVITY</vt:lpstr>
      <vt:lpstr>URANIUM MINING and ENVIRONMENTAL LEGACY: Environmental Injustice</vt:lpstr>
      <vt:lpstr>Reactor accidents: CHERNOBYL April 26, 1986 </vt:lpstr>
      <vt:lpstr>PowerPoint Presentation</vt:lpstr>
      <vt:lpstr>FUKUSHIMA MARCH 11, 2011: 3 REACTORS MELTDOWN AND MELT-THROUGH </vt:lpstr>
      <vt:lpstr>6) Spent nuclear fuel one of the most hazardous substances on Earth.”: Now at NPP sites</vt:lpstr>
      <vt:lpstr>PowerPoint Presentation</vt:lpstr>
      <vt:lpstr>Cesium-137</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CHEAP TO METER</dc:title>
  <dc:creator>Gwen DuBois</dc:creator>
  <cp:lastModifiedBy>Gwen DuBois</cp:lastModifiedBy>
  <cp:revision>17</cp:revision>
  <dcterms:created xsi:type="dcterms:W3CDTF">2022-03-15T16:54:20Z</dcterms:created>
  <dcterms:modified xsi:type="dcterms:W3CDTF">2022-05-11T21:51:57Z</dcterms:modified>
</cp:coreProperties>
</file>